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Open Sans SemiBold"/>
      <p:regular r:id="rId14"/>
      <p:bold r:id="rId15"/>
      <p:italic r:id="rId16"/>
      <p:boldItalic r:id="rId17"/>
    </p:embeddedFont>
    <p:embeddedFont>
      <p:font typeface="Open Sans Light"/>
      <p:regular r:id="rId18"/>
      <p:bold r:id="rId19"/>
      <p:italic r:id="rId20"/>
      <p:boldItalic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6" roundtripDataSignature="AMtx7mgVeHl6n7lyJcofviv6uUqygkPi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Light-italic.fntdata"/><Relationship Id="rId22" Type="http://schemas.openxmlformats.org/officeDocument/2006/relationships/font" Target="fonts/OpenSans-regular.fntdata"/><Relationship Id="rId21" Type="http://schemas.openxmlformats.org/officeDocument/2006/relationships/font" Target="fonts/OpenSansLight-boldItalic.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OpenSansSemiBold-bold.fntdata"/><Relationship Id="rId14" Type="http://schemas.openxmlformats.org/officeDocument/2006/relationships/font" Target="fonts/OpenSansSemiBold-regular.fntdata"/><Relationship Id="rId17" Type="http://schemas.openxmlformats.org/officeDocument/2006/relationships/font" Target="fonts/OpenSansSemiBold-boldItalic.fntdata"/><Relationship Id="rId16" Type="http://schemas.openxmlformats.org/officeDocument/2006/relationships/font" Target="fonts/OpenSansSemiBold-italic.fntdata"/><Relationship Id="rId19" Type="http://schemas.openxmlformats.org/officeDocument/2006/relationships/font" Target="fonts/OpenSansLight-bold.fntdata"/><Relationship Id="rId18" Type="http://schemas.openxmlformats.org/officeDocument/2006/relationships/font" Target="fonts/OpenSansLigh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 name="Google Shape;5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Out of the 18 respondents, only 4 are not willing or barely willing to dedicate their time or resources to improve relations with the media</a:t>
            </a:r>
            <a:endParaRPr b="1"/>
          </a:p>
        </p:txBody>
      </p:sp>
      <p:sp>
        <p:nvSpPr>
          <p:cNvPr id="64" name="Google Shape;6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Just over half of the English respondents have experience with these different media outlets </a:t>
            </a:r>
            <a:endParaRPr b="1"/>
          </a:p>
        </p:txBody>
      </p:sp>
      <p:sp>
        <p:nvSpPr>
          <p:cNvPr id="72" name="Google Shape;7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While most of the French respondents have worked with print media, o</a:t>
            </a:r>
            <a:r>
              <a:rPr b="1" lang="en"/>
              <a:t>nly half of the French respondents have experience with broadcast news, radio, podcasts or Blogs</a:t>
            </a:r>
            <a:endParaRPr b="1"/>
          </a:p>
        </p:txBody>
      </p:sp>
      <p:sp>
        <p:nvSpPr>
          <p:cNvPr id="79" name="Google Shape;7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Most predominant challenge seems to be getting media’s attention to report on development effectiveness issues</a:t>
            </a:r>
            <a:endParaRPr b="1"/>
          </a:p>
        </p:txBody>
      </p:sp>
      <p:sp>
        <p:nvSpPr>
          <p:cNvPr id="86" name="Google Shape;8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rPr b="1" lang="en"/>
              <a:t>These are some of our comms messages for HLM3</a:t>
            </a:r>
            <a:endParaRPr b="1"/>
          </a:p>
          <a:p>
            <a:pPr indent="0" lvl="0" marL="0" rtl="0" algn="l">
              <a:lnSpc>
                <a:spcPct val="100000"/>
              </a:lnSpc>
              <a:spcBef>
                <a:spcPts val="360"/>
              </a:spcBef>
              <a:spcAft>
                <a:spcPts val="0"/>
              </a:spcAft>
              <a:buClr>
                <a:schemeClr val="dk1"/>
              </a:buClr>
              <a:buSzPts val="1100"/>
              <a:buFont typeface="Arial"/>
              <a:buNone/>
            </a:pPr>
            <a:r>
              <a:rPr b="1" lang="en"/>
              <a:t>Send us your stories that are related to any of these topics or EDC topics in general in the run up to </a:t>
            </a:r>
            <a:endParaRPr b="1"/>
          </a:p>
        </p:txBody>
      </p:sp>
      <p:sp>
        <p:nvSpPr>
          <p:cNvPr id="96" name="Google Shape;9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8663c86c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18663c86c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8663c86cf2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60"/>
              </a:spcBef>
              <a:spcAft>
                <a:spcPts val="0"/>
              </a:spcAft>
              <a:buClr>
                <a:schemeClr val="dk1"/>
              </a:buClr>
              <a:buSzPts val="1100"/>
              <a:buFont typeface="Arial"/>
              <a:buNone/>
            </a:pPr>
            <a:r>
              <a:t/>
            </a:r>
            <a:endParaRPr b="1"/>
          </a:p>
        </p:txBody>
      </p:sp>
      <p:sp>
        <p:nvSpPr>
          <p:cNvPr id="107" name="Google Shape;107;g18663c86cf2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 name="Shape 47"/>
        <p:cNvGrpSpPr/>
        <p:nvPr/>
      </p:nvGrpSpPr>
      <p:grpSpPr>
        <a:xfrm>
          <a:off x="0" y="0"/>
          <a:ext cx="0" cy="0"/>
          <a:chOff x="0" y="0"/>
          <a:chExt cx="0" cy="0"/>
        </a:xfrm>
      </p:grpSpPr>
      <p:sp>
        <p:nvSpPr>
          <p:cNvPr id="48" name="Google Shape;48;p1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9" name="Google Shape;4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1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1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3" name="Google Shape;5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 name="Shape 13"/>
        <p:cNvGrpSpPr/>
        <p:nvPr/>
      </p:nvGrpSpPr>
      <p:grpSpPr>
        <a:xfrm>
          <a:off x="0" y="0"/>
          <a:ext cx="0" cy="0"/>
          <a:chOff x="0" y="0"/>
          <a:chExt cx="0" cy="0"/>
        </a:xfrm>
      </p:grpSpPr>
      <p:sp>
        <p:nvSpPr>
          <p:cNvPr id="14" name="Google Shape;14;p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 name="Google Shape;15;p9"/>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 name="Google Shape;16;p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7" name="Google Shape;17;p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 name="Google Shape;18;p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0"/>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5" name="Google Shape;2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1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9" name="Google Shape;29;p1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0" name="Google Shape;30;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 name="Google Shape;3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1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6" name="Google Shape;36;p1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7" name="Google Shape;3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 name="Shape 38"/>
        <p:cNvGrpSpPr/>
        <p:nvPr/>
      </p:nvGrpSpPr>
      <p:grpSpPr>
        <a:xfrm>
          <a:off x="0" y="0"/>
          <a:ext cx="0" cy="0"/>
          <a:chOff x="0" y="0"/>
          <a:chExt cx="0" cy="0"/>
        </a:xfrm>
      </p:grpSpPr>
      <p:sp>
        <p:nvSpPr>
          <p:cNvPr id="39" name="Google Shape;39;p1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0" name="Google Shape;40;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4" name="Google Shape;44;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5" name="Google Shape;45;p1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6" name="Google Shape;4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
          <p:cNvSpPr txBox="1"/>
          <p:nvPr>
            <p:ph type="ctrTitle"/>
          </p:nvPr>
        </p:nvSpPr>
        <p:spPr>
          <a:xfrm>
            <a:off x="431024" y="781050"/>
            <a:ext cx="6858000" cy="1790700"/>
          </a:xfrm>
          <a:prstGeom prst="rect">
            <a:avLst/>
          </a:prstGeom>
          <a:noFill/>
          <a:ln>
            <a:noFill/>
          </a:ln>
        </p:spPr>
        <p:txBody>
          <a:bodyPr anchorCtr="0" anchor="b" bIns="34275" lIns="68575" spcFirstLastPara="1" rIns="68575" wrap="square" tIns="34275">
            <a:normAutofit/>
          </a:bodyPr>
          <a:lstStyle/>
          <a:p>
            <a:pPr indent="0" lvl="0" marL="0" rtl="0" algn="l">
              <a:lnSpc>
                <a:spcPct val="90000"/>
              </a:lnSpc>
              <a:spcBef>
                <a:spcPts val="0"/>
              </a:spcBef>
              <a:spcAft>
                <a:spcPts val="0"/>
              </a:spcAft>
              <a:buClr>
                <a:schemeClr val="lt1"/>
              </a:buClr>
              <a:buSzPts val="3600"/>
              <a:buFont typeface="Open Sans SemiBold"/>
              <a:buNone/>
            </a:pPr>
            <a:r>
              <a:rPr lang="en" sz="3600">
                <a:solidFill>
                  <a:schemeClr val="lt1"/>
                </a:solidFill>
                <a:latin typeface="Open Sans SemiBold"/>
                <a:ea typeface="Open Sans SemiBold"/>
                <a:cs typeface="Open Sans SemiBold"/>
                <a:sym typeface="Open Sans SemiBold"/>
              </a:rPr>
              <a:t>MEDIA RELATIONS WORK </a:t>
            </a:r>
            <a:endParaRPr sz="3600">
              <a:solidFill>
                <a:schemeClr val="lt1"/>
              </a:solidFill>
              <a:latin typeface="Open Sans SemiBold"/>
              <a:ea typeface="Open Sans SemiBold"/>
              <a:cs typeface="Open Sans SemiBold"/>
              <a:sym typeface="Open Sans SemiBold"/>
            </a:endParaRPr>
          </a:p>
          <a:p>
            <a:pPr indent="0" lvl="0" marL="0" rtl="0" algn="l">
              <a:lnSpc>
                <a:spcPct val="90000"/>
              </a:lnSpc>
              <a:spcBef>
                <a:spcPts val="0"/>
              </a:spcBef>
              <a:spcAft>
                <a:spcPts val="0"/>
              </a:spcAft>
              <a:buClr>
                <a:schemeClr val="lt1"/>
              </a:buClr>
              <a:buSzPts val="3600"/>
              <a:buFont typeface="Open Sans SemiBold"/>
              <a:buNone/>
            </a:pPr>
            <a:r>
              <a:rPr lang="en" sz="3600">
                <a:solidFill>
                  <a:schemeClr val="lt1"/>
                </a:solidFill>
                <a:latin typeface="Open Sans SemiBold"/>
                <a:ea typeface="Open Sans SemiBold"/>
                <a:cs typeface="Open Sans SemiBold"/>
                <a:sym typeface="Open Sans SemiBold"/>
              </a:rPr>
              <a:t>FOR CPDE MEMBERS</a:t>
            </a:r>
            <a:endParaRPr sz="3600">
              <a:solidFill>
                <a:schemeClr val="lt1"/>
              </a:solidFill>
              <a:latin typeface="Open Sans SemiBold"/>
              <a:ea typeface="Open Sans SemiBold"/>
              <a:cs typeface="Open Sans SemiBold"/>
              <a:sym typeface="Open Sans SemiBold"/>
            </a:endParaRPr>
          </a:p>
        </p:txBody>
      </p:sp>
      <p:sp>
        <p:nvSpPr>
          <p:cNvPr id="61" name="Google Shape;61;p1"/>
          <p:cNvSpPr txBox="1"/>
          <p:nvPr>
            <p:ph idx="1" type="subTitle"/>
          </p:nvPr>
        </p:nvSpPr>
        <p:spPr>
          <a:xfrm>
            <a:off x="431024" y="2701529"/>
            <a:ext cx="6858000" cy="12417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1500"/>
              <a:buNone/>
            </a:pPr>
            <a:r>
              <a:rPr lang="en">
                <a:latin typeface="Open Sans Light"/>
                <a:ea typeface="Open Sans Light"/>
                <a:cs typeface="Open Sans Light"/>
                <a:sym typeface="Open Sans Light"/>
              </a:rPr>
              <a:t>Working together as a platform to engage the media</a:t>
            </a:r>
            <a:endParaRPr>
              <a:latin typeface="Open Sans Light"/>
              <a:ea typeface="Open Sans Light"/>
              <a:cs typeface="Open Sans Light"/>
              <a:sym typeface="Open Sa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2"/>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99000"/>
              <a:buFont typeface="Open Sans"/>
              <a:buNone/>
            </a:pPr>
            <a:r>
              <a:rPr b="1" lang="en" sz="3333">
                <a:latin typeface="Open Sans"/>
                <a:ea typeface="Open Sans"/>
                <a:cs typeface="Open Sans"/>
                <a:sym typeface="Open Sans"/>
              </a:rPr>
              <a:t>TNA Results</a:t>
            </a:r>
            <a:endParaRPr b="1" sz="3333">
              <a:latin typeface="Open Sans"/>
              <a:ea typeface="Open Sans"/>
              <a:cs typeface="Open Sans"/>
              <a:sym typeface="Open Sans"/>
            </a:endParaRPr>
          </a:p>
        </p:txBody>
      </p:sp>
      <p:sp>
        <p:nvSpPr>
          <p:cNvPr id="67" name="Google Shape;67;p2"/>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7. On a scale of 1-7,  how likely are you to dedicate time and/or resources to improve your organisation's relations with the media?. Number of responses: 11 responses." id="68" name="Google Shape;68;p2" title="7. On a scale of 1-7,  how likely are you to dedicate time and/or resources to improve your organisation's relations with the media?"/>
          <p:cNvPicPr preferRelativeResize="0"/>
          <p:nvPr/>
        </p:nvPicPr>
        <p:blipFill rotWithShape="1">
          <a:blip r:embed="rId4">
            <a:alphaModFix/>
          </a:blip>
          <a:srcRect b="0" l="0" r="0" t="0"/>
          <a:stretch/>
        </p:blipFill>
        <p:spPr>
          <a:xfrm>
            <a:off x="998375" y="1072275"/>
            <a:ext cx="4312151" cy="2191875"/>
          </a:xfrm>
          <a:prstGeom prst="rect">
            <a:avLst/>
          </a:prstGeom>
          <a:noFill/>
          <a:ln>
            <a:noFill/>
          </a:ln>
        </p:spPr>
      </p:pic>
      <p:pic>
        <p:nvPicPr>
          <p:cNvPr descr="Forms response chart. Question title: 7. Sur une échelle de 1 à 7, dans quelle mesure est-il probable que vous consacriez du temps et/ou des ressources pour améliorer les relations de votre organisation avec les médias ?. Number of responses: 7 responses." id="69" name="Google Shape;69;p2" title="7. Sur une échelle de 1 à 7, dans quelle mesure est-il probable que vous consacriez du temps et/ou des ressources pour améliorer les relations de votre organisation avec les médias ?"/>
          <p:cNvPicPr preferRelativeResize="0"/>
          <p:nvPr/>
        </p:nvPicPr>
        <p:blipFill rotWithShape="1">
          <a:blip r:embed="rId5">
            <a:alphaModFix/>
          </a:blip>
          <a:srcRect b="0" l="0" r="0" t="0"/>
          <a:stretch/>
        </p:blipFill>
        <p:spPr>
          <a:xfrm>
            <a:off x="4016325" y="3006450"/>
            <a:ext cx="4008023" cy="20372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3"/>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Open Sans"/>
              <a:buNone/>
            </a:pPr>
            <a:r>
              <a:rPr b="1" lang="en" sz="3000">
                <a:latin typeface="Open Sans"/>
                <a:ea typeface="Open Sans"/>
                <a:cs typeface="Open Sans"/>
                <a:sym typeface="Open Sans"/>
              </a:rPr>
              <a:t>TNA Results</a:t>
            </a:r>
            <a:endParaRPr b="1" sz="3000">
              <a:latin typeface="Open Sans"/>
              <a:ea typeface="Open Sans"/>
              <a:cs typeface="Open Sans"/>
              <a:sym typeface="Open Sans"/>
            </a:endParaRPr>
          </a:p>
        </p:txBody>
      </p:sp>
      <p:sp>
        <p:nvSpPr>
          <p:cNvPr id="75" name="Google Shape;75;p3"/>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1. What type of media outlets or practitioners have you worked with? (Select as many answers as you wish). Number of responses: 11 responses." id="76" name="Google Shape;76;p3" title="1. What type of media outlets or practitioners have you worked with? (Select as many answers as you wish)"/>
          <p:cNvPicPr preferRelativeResize="0"/>
          <p:nvPr/>
        </p:nvPicPr>
        <p:blipFill rotWithShape="1">
          <a:blip r:embed="rId4">
            <a:alphaModFix/>
          </a:blip>
          <a:srcRect b="0" l="0" r="0" t="0"/>
          <a:stretch/>
        </p:blipFill>
        <p:spPr>
          <a:xfrm>
            <a:off x="1954338" y="1372425"/>
            <a:ext cx="5506176" cy="27987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4"/>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Open Sans"/>
              <a:buNone/>
            </a:pPr>
            <a:r>
              <a:rPr b="1" lang="en" sz="3000">
                <a:latin typeface="Open Sans"/>
                <a:ea typeface="Open Sans"/>
                <a:cs typeface="Open Sans"/>
                <a:sym typeface="Open Sans"/>
              </a:rPr>
              <a:t>TNA Results</a:t>
            </a:r>
            <a:endParaRPr b="1" sz="3000">
              <a:latin typeface="Open Sans"/>
              <a:ea typeface="Open Sans"/>
              <a:cs typeface="Open Sans"/>
              <a:sym typeface="Open Sans"/>
            </a:endParaRPr>
          </a:p>
        </p:txBody>
      </p:sp>
      <p:sp>
        <p:nvSpPr>
          <p:cNvPr id="82" name="Google Shape;82;p4"/>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Forms response chart. Question title: 1. Avec quel type de médias ou de praticiens avez-vous travaillé ? (Sélectionnez autant de réponses que vous le souhaitez). Number of responses: 7 responses." id="83" name="Google Shape;83;p4" title="1. Avec quel type de médias ou de praticiens avez-vous travaillé ? (Sélectionnez autant de réponses que vous le souhaitez)"/>
          <p:cNvPicPr preferRelativeResize="0"/>
          <p:nvPr/>
        </p:nvPicPr>
        <p:blipFill rotWithShape="1">
          <a:blip r:embed="rId4">
            <a:alphaModFix/>
          </a:blip>
          <a:srcRect b="0" l="0" r="0" t="0"/>
          <a:stretch/>
        </p:blipFill>
        <p:spPr>
          <a:xfrm>
            <a:off x="1888375" y="1397175"/>
            <a:ext cx="5638077" cy="28658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5"/>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2970"/>
              <a:buFont typeface="Open Sans"/>
              <a:buNone/>
            </a:pPr>
            <a:r>
              <a:rPr b="1" lang="en" sz="2200">
                <a:latin typeface="Open Sans"/>
                <a:ea typeface="Open Sans"/>
                <a:cs typeface="Open Sans"/>
                <a:sym typeface="Open Sans"/>
              </a:rPr>
              <a:t>TNA Results - Challenges in engaging with the media</a:t>
            </a:r>
            <a:endParaRPr b="1" sz="2000">
              <a:latin typeface="Open Sans"/>
              <a:ea typeface="Open Sans"/>
              <a:cs typeface="Open Sans"/>
              <a:sym typeface="Open Sans"/>
            </a:endParaRPr>
          </a:p>
        </p:txBody>
      </p:sp>
      <p:sp>
        <p:nvSpPr>
          <p:cNvPr id="89" name="Google Shape;89;p5"/>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5"/>
          <p:cNvSpPr txBox="1"/>
          <p:nvPr/>
        </p:nvSpPr>
        <p:spPr>
          <a:xfrm>
            <a:off x="602550" y="1248775"/>
            <a:ext cx="7121700" cy="3203700"/>
          </a:xfrm>
          <a:prstGeom prst="rect">
            <a:avLst/>
          </a:prstGeom>
          <a:noFill/>
          <a:ln>
            <a:noFill/>
          </a:ln>
        </p:spPr>
        <p:txBody>
          <a:bodyPr anchorCtr="0" anchor="t" bIns="91425" lIns="91425" spcFirstLastPara="1" rIns="91425" wrap="square" tIns="91425">
            <a:spAutoFit/>
          </a:bodyPr>
          <a:lstStyle/>
          <a:p>
            <a:pPr indent="-279400" lvl="0" marL="457200" marR="0" rtl="0" algn="l">
              <a:lnSpc>
                <a:spcPct val="115000"/>
              </a:lnSpc>
              <a:spcBef>
                <a:spcPts val="100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Media equipment and knowledge of using technologies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Writing articles/press releases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Mainstream media does not frequently feature news/articles on Indigenous Peoples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Time Zones; syncing technologies; being quick</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Mostly the media prefer in-person to telephone interviews and resources may not be available to go to the studios.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Sometimes do not show up for coverage especially when they feel there is no money involved.</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Media don’t give time for  Development Effectiveness and Gender Equality perspectives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Reaching a bigger audience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issues on aid and development cooperation not much of an interest to the media</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Mainstream media focuses on political and high level events with a little interest in civic space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“Getting media's attention to the development agenda as the national arena is crowded with domestic concerns and, occasionally, with the most severe international crisis. The long term narrative on the 2030 Agenda goes to the back bench in most cases.”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Being able to convince the media of the importance and impact of the news to be conveyed related to our work</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Availability of media and self-censorship</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Invitation to cover our activities is very costly</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competition with other organisations in the area of visibility, the area of being followed by listeners via the media with whom we work, this competition makes it difficult to have visibility space, broadcasting space</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The commercialization of all media services including simple coverage of events and the high cost of their services</a:t>
            </a:r>
            <a:endParaRPr b="0" i="0" sz="800" u="none" cap="none" strike="noStrike">
              <a:solidFill>
                <a:srgbClr val="222222"/>
              </a:solidFill>
              <a:highlight>
                <a:srgbClr val="FFFFFF"/>
              </a:highlight>
              <a:latin typeface="Arial"/>
              <a:ea typeface="Arial"/>
              <a:cs typeface="Arial"/>
              <a:sym typeface="Arial"/>
            </a:endParaRPr>
          </a:p>
          <a:p>
            <a:pPr indent="-279400" lvl="0" marL="457200" marR="0" rtl="0" algn="l">
              <a:lnSpc>
                <a:spcPct val="115000"/>
              </a:lnSpc>
              <a:spcBef>
                <a:spcPts val="0"/>
              </a:spcBef>
              <a:spcAft>
                <a:spcPts val="0"/>
              </a:spcAft>
              <a:buClr>
                <a:srgbClr val="222222"/>
              </a:buClr>
              <a:buSzPts val="800"/>
              <a:buFont typeface="Arial"/>
              <a:buChar char="●"/>
            </a:pPr>
            <a:r>
              <a:rPr b="0" i="0" lang="en" sz="800" u="none" cap="none" strike="noStrike">
                <a:solidFill>
                  <a:srgbClr val="222222"/>
                </a:solidFill>
                <a:highlight>
                  <a:srgbClr val="FFFFFF"/>
                </a:highlight>
                <a:latin typeface="Arial"/>
                <a:ea typeface="Arial"/>
                <a:cs typeface="Arial"/>
                <a:sym typeface="Arial"/>
              </a:rPr>
              <a:t>Making them understand the subject they have to write about and sharing with them our ideals and motivations</a:t>
            </a:r>
            <a:endParaRPr b="0" i="0" sz="800" u="none" cap="none" strike="noStrike">
              <a:solidFill>
                <a:srgbClr val="222222"/>
              </a:solidFill>
              <a:highlight>
                <a:srgbClr val="FFFFFF"/>
              </a:highlight>
              <a:latin typeface="Arial"/>
              <a:ea typeface="Arial"/>
              <a:cs typeface="Arial"/>
              <a:sym typeface="Arial"/>
            </a:endParaRPr>
          </a:p>
          <a:p>
            <a:pPr indent="0" lvl="0" marL="0" marR="0" rtl="0" algn="l">
              <a:lnSpc>
                <a:spcPct val="100000"/>
              </a:lnSpc>
              <a:spcBef>
                <a:spcPts val="100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91" name="Google Shape;91;p5"/>
          <p:cNvSpPr/>
          <p:nvPr/>
        </p:nvSpPr>
        <p:spPr>
          <a:xfrm>
            <a:off x="2994975" y="1789499"/>
            <a:ext cx="2791476" cy="2488482"/>
          </a:xfrm>
          <a:prstGeom prst="irregularSeal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Getting media’s attention on “slow” news issues</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6478825" y="1310600"/>
            <a:ext cx="2003100" cy="791400"/>
          </a:xfrm>
          <a:prstGeom prst="wedgeEllipse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self-censorship</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6664300" y="3548525"/>
            <a:ext cx="1644600" cy="1050900"/>
          </a:xfrm>
          <a:prstGeom prst="cloudCallout">
            <a:avLst>
              <a:gd fmla="val -20833" name="adj1"/>
              <a:gd fmla="val 625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Writing articles/press releases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6"/>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Open Sans"/>
              <a:buNone/>
            </a:pPr>
            <a:r>
              <a:rPr b="1" lang="en" sz="3000">
                <a:latin typeface="Open Sans"/>
                <a:ea typeface="Open Sans"/>
                <a:cs typeface="Open Sans"/>
                <a:sym typeface="Open Sans"/>
              </a:rPr>
              <a:t>Road to HLM</a:t>
            </a:r>
            <a:endParaRPr b="1" sz="3000">
              <a:latin typeface="Open Sans"/>
              <a:ea typeface="Open Sans"/>
              <a:cs typeface="Open Sans"/>
              <a:sym typeface="Open Sans"/>
            </a:endParaRPr>
          </a:p>
        </p:txBody>
      </p:sp>
      <p:sp>
        <p:nvSpPr>
          <p:cNvPr id="99" name="Google Shape;99;p6"/>
          <p:cNvSpPr txBox="1"/>
          <p:nvPr/>
        </p:nvSpPr>
        <p:spPr>
          <a:xfrm>
            <a:off x="667675" y="1669150"/>
            <a:ext cx="7418100" cy="2158800"/>
          </a:xfrm>
          <a:prstGeom prst="rect">
            <a:avLst/>
          </a:prstGeom>
          <a:noFill/>
          <a:ln>
            <a:noFill/>
          </a:ln>
        </p:spPr>
        <p:txBody>
          <a:bodyPr anchorCtr="0" anchor="t" bIns="91425" lIns="91425" spcFirstLastPara="1" rIns="91425" wrap="square" tIns="91425">
            <a:spAutoFit/>
          </a:bodyPr>
          <a:lstStyle/>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NO TO STATUS QUO! ACT FOR SDGs NOW. </a:t>
            </a:r>
            <a:r>
              <a:rPr b="0" i="0" lang="en" sz="1900" u="none" cap="none" strike="noStrike">
                <a:solidFill>
                  <a:schemeClr val="dk1"/>
                </a:solidFill>
                <a:latin typeface="Open Sans"/>
                <a:ea typeface="Open Sans"/>
                <a:cs typeface="Open Sans"/>
                <a:sym typeface="Open Sans"/>
              </a:rPr>
              <a:t>Sustainable development goals, development cooperation</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THERE IS NO PLANET B. </a:t>
            </a:r>
            <a:r>
              <a:rPr b="0" i="0" lang="en" sz="1900" u="none" cap="none" strike="noStrike">
                <a:solidFill>
                  <a:schemeClr val="dk1"/>
                </a:solidFill>
                <a:latin typeface="Open Sans"/>
                <a:ea typeface="Open Sans"/>
                <a:cs typeface="Open Sans"/>
                <a:sym typeface="Open Sans"/>
              </a:rPr>
              <a:t>Climate change/finance</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AID NOT LOANS. </a:t>
            </a:r>
            <a:r>
              <a:rPr b="0" i="0" lang="en" sz="1900" u="none" cap="none" strike="noStrike">
                <a:solidFill>
                  <a:schemeClr val="dk1"/>
                </a:solidFill>
                <a:latin typeface="Open Sans"/>
                <a:ea typeface="Open Sans"/>
                <a:cs typeface="Open Sans"/>
                <a:sym typeface="Open Sans"/>
              </a:rPr>
              <a:t>Conflict and fragility</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PEOPLE OVER PROFIT.</a:t>
            </a:r>
            <a:r>
              <a:rPr b="0" i="0" lang="en" sz="1900" u="none" cap="none" strike="noStrike">
                <a:solidFill>
                  <a:schemeClr val="dk1"/>
                </a:solidFill>
                <a:latin typeface="Open Sans"/>
                <a:ea typeface="Open Sans"/>
                <a:cs typeface="Open Sans"/>
                <a:sym typeface="Open Sans"/>
              </a:rPr>
              <a:t> Private sector engagement</a:t>
            </a:r>
            <a:endParaRPr b="0" i="0" sz="1900" u="none" cap="none" strike="noStrike">
              <a:solidFill>
                <a:schemeClr val="dk1"/>
              </a:solidFill>
              <a:latin typeface="Open Sans"/>
              <a:ea typeface="Open Sans"/>
              <a:cs typeface="Open Sans"/>
              <a:sym typeface="Open Sans"/>
            </a:endParaRPr>
          </a:p>
          <a:p>
            <a:pPr indent="-349250" lvl="0" marL="457200" marR="0" rtl="0" algn="l">
              <a:lnSpc>
                <a:spcPct val="115000"/>
              </a:lnSpc>
              <a:spcBef>
                <a:spcPts val="0"/>
              </a:spcBef>
              <a:spcAft>
                <a:spcPts val="0"/>
              </a:spcAft>
              <a:buClr>
                <a:schemeClr val="dk1"/>
              </a:buClr>
              <a:buSzPts val="1900"/>
              <a:buFont typeface="Georgia"/>
              <a:buChar char="●"/>
            </a:pPr>
            <a:r>
              <a:rPr b="1" i="0" lang="en" sz="1900" u="none" cap="none" strike="noStrike">
                <a:solidFill>
                  <a:schemeClr val="dk1"/>
                </a:solidFill>
                <a:latin typeface="Open Sans"/>
                <a:ea typeface="Open Sans"/>
                <a:cs typeface="Open Sans"/>
                <a:sym typeface="Open Sans"/>
              </a:rPr>
              <a:t>STOP THE ATTACKS.</a:t>
            </a:r>
            <a:r>
              <a:rPr b="0" i="0" lang="en" sz="1900" u="none" cap="none" strike="noStrike">
                <a:solidFill>
                  <a:schemeClr val="dk1"/>
                </a:solidFill>
                <a:latin typeface="Open Sans"/>
                <a:ea typeface="Open Sans"/>
                <a:cs typeface="Open Sans"/>
                <a:sym typeface="Open Sans"/>
              </a:rPr>
              <a:t> Shrinking civic space</a:t>
            </a:r>
            <a:endParaRPr b="0" i="0" sz="2200" u="none" cap="none" strike="noStrike">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g18663c86cf2_0_0"/>
          <p:cNvPicPr preferRelativeResize="0"/>
          <p:nvPr/>
        </p:nvPicPr>
        <p:blipFill>
          <a:blip r:embed="rId3">
            <a:alphaModFix/>
          </a:blip>
          <a:stretch>
            <a:fillRect/>
          </a:stretch>
        </p:blipFill>
        <p:spPr>
          <a:xfrm>
            <a:off x="838313" y="202937"/>
            <a:ext cx="7467377" cy="49405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g18663c86cf2_0_12"/>
          <p:cNvSpPr txBox="1"/>
          <p:nvPr>
            <p:ph type="title"/>
          </p:nvPr>
        </p:nvSpPr>
        <p:spPr>
          <a:xfrm>
            <a:off x="998380" y="519069"/>
            <a:ext cx="7418100" cy="553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Open Sans"/>
              <a:buNone/>
            </a:pPr>
            <a:r>
              <a:rPr b="1" lang="en" sz="3000">
                <a:latin typeface="Open Sans"/>
                <a:ea typeface="Open Sans"/>
                <a:cs typeface="Open Sans"/>
                <a:sym typeface="Open Sans"/>
              </a:rPr>
              <a:t>CPDE Communications Kit</a:t>
            </a:r>
            <a:endParaRPr b="1" sz="3000">
              <a:latin typeface="Open Sans"/>
              <a:ea typeface="Open Sans"/>
              <a:cs typeface="Open Sans"/>
              <a:sym typeface="Open Sans"/>
            </a:endParaRPr>
          </a:p>
        </p:txBody>
      </p:sp>
      <p:sp>
        <p:nvSpPr>
          <p:cNvPr id="110" name="Google Shape;110;g18663c86cf2_0_12"/>
          <p:cNvSpPr txBox="1"/>
          <p:nvPr/>
        </p:nvSpPr>
        <p:spPr>
          <a:xfrm>
            <a:off x="667675" y="1310600"/>
            <a:ext cx="7121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1" name="Google Shape;111;g18663c86cf2_0_12"/>
          <p:cNvPicPr preferRelativeResize="0"/>
          <p:nvPr/>
        </p:nvPicPr>
        <p:blipFill>
          <a:blip r:embed="rId4">
            <a:alphaModFix/>
          </a:blip>
          <a:stretch>
            <a:fillRect/>
          </a:stretch>
        </p:blipFill>
        <p:spPr>
          <a:xfrm>
            <a:off x="2799150" y="1310600"/>
            <a:ext cx="4212449" cy="31279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