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Open Sans SemiBold"/>
      <p:regular r:id="rId12"/>
      <p:bold r:id="rId13"/>
      <p:italic r:id="rId14"/>
      <p:boldItalic r:id="rId15"/>
    </p:embeddedFont>
    <p:embeddedFont>
      <p:font typeface="Open Sans Light"/>
      <p:regular r:id="rId16"/>
      <p:bold r:id="rId17"/>
      <p:italic r:id="rId18"/>
      <p:boldItalic r:id="rId19"/>
    </p:embeddedFont>
    <p:embeddedFont>
      <p:font typeface="Open Sans"/>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4" roundtripDataSignature="AMtx7mgMCKDMzRbR5yPr31h9HYxfyDGb3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regular.fntdata"/><Relationship Id="rId11" Type="http://schemas.openxmlformats.org/officeDocument/2006/relationships/slide" Target="slides/slide6.xml"/><Relationship Id="rId22" Type="http://schemas.openxmlformats.org/officeDocument/2006/relationships/font" Target="fonts/OpenSans-italic.fntdata"/><Relationship Id="rId10" Type="http://schemas.openxmlformats.org/officeDocument/2006/relationships/slide" Target="slides/slide5.xml"/><Relationship Id="rId21" Type="http://schemas.openxmlformats.org/officeDocument/2006/relationships/font" Target="fonts/OpenSans-bold.fntdata"/><Relationship Id="rId13" Type="http://schemas.openxmlformats.org/officeDocument/2006/relationships/font" Target="fonts/OpenSansSemiBold-bold.fntdata"/><Relationship Id="rId24" Type="http://customschemas.google.com/relationships/presentationmetadata" Target="metadata"/><Relationship Id="rId12" Type="http://schemas.openxmlformats.org/officeDocument/2006/relationships/font" Target="fonts/OpenSansSemiBold-regular.fntdata"/><Relationship Id="rId23" Type="http://schemas.openxmlformats.org/officeDocument/2006/relationships/font" Target="fonts/OpenSans-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OpenSansSemiBold-boldItalic.fntdata"/><Relationship Id="rId14" Type="http://schemas.openxmlformats.org/officeDocument/2006/relationships/font" Target="fonts/OpenSansSemiBold-italic.fntdata"/><Relationship Id="rId17" Type="http://schemas.openxmlformats.org/officeDocument/2006/relationships/font" Target="fonts/OpenSansLight-bold.fntdata"/><Relationship Id="rId16" Type="http://schemas.openxmlformats.org/officeDocument/2006/relationships/font" Target="fonts/OpenSansLight-regular.fntdata"/><Relationship Id="rId5" Type="http://schemas.openxmlformats.org/officeDocument/2006/relationships/notesMaster" Target="notesMasters/notesMaster1.xml"/><Relationship Id="rId19" Type="http://schemas.openxmlformats.org/officeDocument/2006/relationships/font" Target="fonts/OpenSansLight-boldItalic.fntdata"/><Relationship Id="rId6" Type="http://schemas.openxmlformats.org/officeDocument/2006/relationships/slide" Target="slides/slide1.xml"/><Relationship Id="rId18" Type="http://schemas.openxmlformats.org/officeDocument/2006/relationships/font" Target="fonts/OpenSansLight-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 name="Google Shape;5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Sur les 18 personnes interrogées, seules 4 ne sont pas ou peu disposées à consacrer leur temps ou leurs ressources à l'amélioration des relations avec les médias.</a:t>
            </a:r>
            <a:endParaRPr b="1"/>
          </a:p>
        </p:txBody>
      </p:sp>
      <p:sp>
        <p:nvSpPr>
          <p:cNvPr id="64" name="Google Shape;6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Un peu plus de la moitié des répondants anglais ont une expérience de ces différents médias. </a:t>
            </a:r>
            <a:endParaRPr b="1"/>
          </a:p>
        </p:txBody>
      </p:sp>
      <p:sp>
        <p:nvSpPr>
          <p:cNvPr id="72" name="Google Shape;7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Seule la moitié des répondants français ont une expérience de l'information radiodiffusée, de la radio, des podcasts ou des blogs.</a:t>
            </a:r>
            <a:endParaRPr b="1"/>
          </a:p>
        </p:txBody>
      </p:sp>
      <p:sp>
        <p:nvSpPr>
          <p:cNvPr id="79" name="Google Shape;7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Le défi le plus important semble être d'attirer l'attention des médias sur les questions d'efficacité du développement.</a:t>
            </a:r>
            <a:endParaRPr b="1"/>
          </a:p>
        </p:txBody>
      </p:sp>
      <p:sp>
        <p:nvSpPr>
          <p:cNvPr id="86" name="Google Shape;8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Voici quelques-uns de nos messages de communication pour la RHN3</a:t>
            </a:r>
            <a:endParaRPr b="1"/>
          </a:p>
          <a:p>
            <a:pPr indent="0" lvl="0" marL="0" rtl="0" algn="l">
              <a:lnSpc>
                <a:spcPct val="100000"/>
              </a:lnSpc>
              <a:spcBef>
                <a:spcPts val="360"/>
              </a:spcBef>
              <a:spcAft>
                <a:spcPts val="0"/>
              </a:spcAft>
              <a:buClr>
                <a:schemeClr val="dk1"/>
              </a:buClr>
              <a:buSzPts val="1100"/>
              <a:buFont typeface="Arial"/>
              <a:buNone/>
            </a:pPr>
            <a:r>
              <a:rPr b="1" lang="en"/>
              <a:t>Envoyez-nous vos histoires liées à l'un de ces sujets ou aux sujets d'EDC en général dans le cadre de la préparation de la conférence. </a:t>
            </a:r>
            <a:endParaRPr b="1"/>
          </a:p>
        </p:txBody>
      </p:sp>
      <p:sp>
        <p:nvSpPr>
          <p:cNvPr id="96" name="Google Shape;9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 name="Shape 47"/>
        <p:cNvGrpSpPr/>
        <p:nvPr/>
      </p:nvGrpSpPr>
      <p:grpSpPr>
        <a:xfrm>
          <a:off x="0" y="0"/>
          <a:ext cx="0" cy="0"/>
          <a:chOff x="0" y="0"/>
          <a:chExt cx="0" cy="0"/>
        </a:xfrm>
      </p:grpSpPr>
      <p:sp>
        <p:nvSpPr>
          <p:cNvPr id="48" name="Google Shape;48;p1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9" name="Google Shape;49;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0" name="Shape 50"/>
        <p:cNvGrpSpPr/>
        <p:nvPr/>
      </p:nvGrpSpPr>
      <p:grpSpPr>
        <a:xfrm>
          <a:off x="0" y="0"/>
          <a:ext cx="0" cy="0"/>
          <a:chOff x="0" y="0"/>
          <a:chExt cx="0" cy="0"/>
        </a:xfrm>
      </p:grpSpPr>
      <p:sp>
        <p:nvSpPr>
          <p:cNvPr id="51" name="Google Shape;51;p1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2" name="Google Shape;52;p1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3" name="Google Shape;53;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 name="Shape 13"/>
        <p:cNvGrpSpPr/>
        <p:nvPr/>
      </p:nvGrpSpPr>
      <p:grpSpPr>
        <a:xfrm>
          <a:off x="0" y="0"/>
          <a:ext cx="0" cy="0"/>
          <a:chOff x="0" y="0"/>
          <a:chExt cx="0" cy="0"/>
        </a:xfrm>
      </p:grpSpPr>
      <p:sp>
        <p:nvSpPr>
          <p:cNvPr id="14" name="Google Shape;14;p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 name="Google Shape;15;p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 name="Google Shape;16;p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7" name="Google Shape;17;p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 name="Google Shape;18;p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10"/>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5" name="Google Shape;2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1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9" name="Google Shape;29;p1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0" name="Google Shape;30;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 name="Google Shape;3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sp>
        <p:nvSpPr>
          <p:cNvPr id="35" name="Google Shape;35;p1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6" name="Google Shape;36;p1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7" name="Google Shape;37;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 name="Shape 38"/>
        <p:cNvGrpSpPr/>
        <p:nvPr/>
      </p:nvGrpSpPr>
      <p:grpSpPr>
        <a:xfrm>
          <a:off x="0" y="0"/>
          <a:ext cx="0" cy="0"/>
          <a:chOff x="0" y="0"/>
          <a:chExt cx="0" cy="0"/>
        </a:xfrm>
      </p:grpSpPr>
      <p:sp>
        <p:nvSpPr>
          <p:cNvPr id="39" name="Google Shape;39;p1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0" name="Google Shape;40;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1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4" name="Google Shape;44;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5" name="Google Shape;45;p1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6" name="Google Shape;4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6.png"/><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Google Shape;60;p1"/>
          <p:cNvSpPr txBox="1"/>
          <p:nvPr>
            <p:ph type="ctrTitle"/>
          </p:nvPr>
        </p:nvSpPr>
        <p:spPr>
          <a:xfrm>
            <a:off x="431024" y="781050"/>
            <a:ext cx="6858000" cy="1790700"/>
          </a:xfrm>
          <a:prstGeom prst="rect">
            <a:avLst/>
          </a:prstGeom>
          <a:noFill/>
          <a:ln>
            <a:noFill/>
          </a:ln>
        </p:spPr>
        <p:txBody>
          <a:bodyPr anchorCtr="0" anchor="b" bIns="34275" lIns="68575" spcFirstLastPara="1" rIns="68575" wrap="square" tIns="34275">
            <a:normAutofit/>
          </a:bodyPr>
          <a:lstStyle/>
          <a:p>
            <a:pPr indent="0" lvl="0" marL="0" rtl="0" algn="l">
              <a:lnSpc>
                <a:spcPct val="90000"/>
              </a:lnSpc>
              <a:spcBef>
                <a:spcPts val="0"/>
              </a:spcBef>
              <a:spcAft>
                <a:spcPts val="0"/>
              </a:spcAft>
              <a:buClr>
                <a:schemeClr val="lt1"/>
              </a:buClr>
              <a:buSzPts val="3600"/>
              <a:buFont typeface="Open Sans SemiBold"/>
              <a:buNone/>
            </a:pPr>
            <a:r>
              <a:rPr lang="en" sz="3600">
                <a:solidFill>
                  <a:schemeClr val="lt1"/>
                </a:solidFill>
                <a:latin typeface="Open Sans SemiBold"/>
                <a:ea typeface="Open Sans SemiBold"/>
                <a:cs typeface="Open Sans SemiBold"/>
                <a:sym typeface="Open Sans SemiBold"/>
              </a:rPr>
              <a:t>TRAVAIL DE RELATIONS AVEC LES MÉDIAS </a:t>
            </a:r>
            <a:endParaRPr sz="3600">
              <a:solidFill>
                <a:schemeClr val="lt1"/>
              </a:solidFill>
              <a:latin typeface="Open Sans SemiBold"/>
              <a:ea typeface="Open Sans SemiBold"/>
              <a:cs typeface="Open Sans SemiBold"/>
              <a:sym typeface="Open Sans SemiBold"/>
            </a:endParaRPr>
          </a:p>
          <a:p>
            <a:pPr indent="0" lvl="0" marL="0" rtl="0" algn="l">
              <a:lnSpc>
                <a:spcPct val="90000"/>
              </a:lnSpc>
              <a:spcBef>
                <a:spcPts val="0"/>
              </a:spcBef>
              <a:spcAft>
                <a:spcPts val="0"/>
              </a:spcAft>
              <a:buClr>
                <a:schemeClr val="lt1"/>
              </a:buClr>
              <a:buSzPts val="3600"/>
              <a:buFont typeface="Open Sans SemiBold"/>
              <a:buNone/>
            </a:pPr>
            <a:r>
              <a:rPr lang="en" sz="3600">
                <a:solidFill>
                  <a:schemeClr val="lt1"/>
                </a:solidFill>
                <a:latin typeface="Open Sans SemiBold"/>
                <a:ea typeface="Open Sans SemiBold"/>
                <a:cs typeface="Open Sans SemiBold"/>
                <a:sym typeface="Open Sans SemiBold"/>
              </a:rPr>
              <a:t>POUR LES MEMBRES DU POED</a:t>
            </a:r>
            <a:endParaRPr sz="3600">
              <a:solidFill>
                <a:schemeClr val="lt1"/>
              </a:solidFill>
              <a:latin typeface="Open Sans SemiBold"/>
              <a:ea typeface="Open Sans SemiBold"/>
              <a:cs typeface="Open Sans SemiBold"/>
              <a:sym typeface="Open Sans SemiBold"/>
            </a:endParaRPr>
          </a:p>
        </p:txBody>
      </p:sp>
      <p:sp>
        <p:nvSpPr>
          <p:cNvPr id="61" name="Google Shape;61;p1"/>
          <p:cNvSpPr txBox="1"/>
          <p:nvPr>
            <p:ph idx="1" type="subTitle"/>
          </p:nvPr>
        </p:nvSpPr>
        <p:spPr>
          <a:xfrm>
            <a:off x="431024" y="2701529"/>
            <a:ext cx="6858000" cy="12417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1500"/>
              <a:buNone/>
            </a:pPr>
            <a:r>
              <a:rPr lang="en">
                <a:latin typeface="Open Sans Light"/>
                <a:ea typeface="Open Sans Light"/>
                <a:cs typeface="Open Sans Light"/>
                <a:sym typeface="Open Sans Light"/>
              </a:rPr>
              <a:t>Travailler ensemble en tant que plateforme pour engager les médias</a:t>
            </a:r>
            <a:endParaRPr>
              <a:latin typeface="Open Sans Light"/>
              <a:ea typeface="Open Sans Light"/>
              <a:cs typeface="Open Sans Light"/>
              <a:sym typeface="Open Sans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sp>
        <p:nvSpPr>
          <p:cNvPr id="66" name="Google Shape;66;p2"/>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10000"/>
              <a:buFont typeface="Open Sans"/>
              <a:buNone/>
            </a:pPr>
            <a:r>
              <a:rPr b="1" lang="en" sz="3000">
                <a:latin typeface="Open Sans"/>
                <a:ea typeface="Open Sans"/>
                <a:cs typeface="Open Sans"/>
                <a:sym typeface="Open Sans"/>
              </a:rPr>
              <a:t>Résultats de l’analyse des besoins en formation </a:t>
            </a:r>
            <a:endParaRPr b="1" sz="3000">
              <a:latin typeface="Open Sans"/>
              <a:ea typeface="Open Sans"/>
              <a:cs typeface="Open Sans"/>
              <a:sym typeface="Open Sans"/>
            </a:endParaRPr>
          </a:p>
        </p:txBody>
      </p:sp>
      <p:sp>
        <p:nvSpPr>
          <p:cNvPr id="67" name="Google Shape;67;p2"/>
          <p:cNvSpPr txBox="1"/>
          <p:nvPr/>
        </p:nvSpPr>
        <p:spPr>
          <a:xfrm>
            <a:off x="667675" y="1310600"/>
            <a:ext cx="712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Forms response chart. Question title: 7. On a scale of 1-7,  how likely are you to dedicate time and/or resources to improve your organisation's relations with the media?. Number of responses: 11 responses." id="68" name="Google Shape;68;p2" title="7. On a scale of 1-7,  how likely are you to dedicate time and/or resources to improve your organisation's relations with the media?"/>
          <p:cNvPicPr preferRelativeResize="0"/>
          <p:nvPr/>
        </p:nvPicPr>
        <p:blipFill rotWithShape="1">
          <a:blip r:embed="rId4">
            <a:alphaModFix/>
          </a:blip>
          <a:srcRect b="0" l="0" r="0" t="0"/>
          <a:stretch/>
        </p:blipFill>
        <p:spPr>
          <a:xfrm>
            <a:off x="998375" y="1072275"/>
            <a:ext cx="4312151" cy="2191875"/>
          </a:xfrm>
          <a:prstGeom prst="rect">
            <a:avLst/>
          </a:prstGeom>
          <a:noFill/>
          <a:ln>
            <a:noFill/>
          </a:ln>
        </p:spPr>
      </p:pic>
      <p:pic>
        <p:nvPicPr>
          <p:cNvPr descr="Forms response chart. Question title: 7. Sur une échelle de 1 à 7, dans quelle mesure est-il probable que vous consacriez du temps et/ou des ressources pour améliorer les relations de votre organisation avec les médias ?. Number of responses: 7 responses." id="69" name="Google Shape;69;p2" title="7. Sur une échelle de 1 à 7, dans quelle mesure est-il probable que vous consacriez du temps et/ou des ressources pour améliorer les relations de votre organisation avec les médias ?"/>
          <p:cNvPicPr preferRelativeResize="0"/>
          <p:nvPr/>
        </p:nvPicPr>
        <p:blipFill rotWithShape="1">
          <a:blip r:embed="rId5">
            <a:alphaModFix/>
          </a:blip>
          <a:srcRect b="0" l="0" r="0" t="0"/>
          <a:stretch/>
        </p:blipFill>
        <p:spPr>
          <a:xfrm>
            <a:off x="4016325" y="3006450"/>
            <a:ext cx="4008023" cy="20372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3" name="Shape 73"/>
        <p:cNvGrpSpPr/>
        <p:nvPr/>
      </p:nvGrpSpPr>
      <p:grpSpPr>
        <a:xfrm>
          <a:off x="0" y="0"/>
          <a:ext cx="0" cy="0"/>
          <a:chOff x="0" y="0"/>
          <a:chExt cx="0" cy="0"/>
        </a:xfrm>
      </p:grpSpPr>
      <p:sp>
        <p:nvSpPr>
          <p:cNvPr id="74" name="Google Shape;74;p3"/>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22222"/>
              <a:buFont typeface="Open Sans"/>
              <a:buNone/>
            </a:pPr>
            <a:r>
              <a:rPr b="1" lang="en" sz="3000">
                <a:latin typeface="Open Sans"/>
                <a:ea typeface="Open Sans"/>
                <a:cs typeface="Open Sans"/>
                <a:sym typeface="Open Sans"/>
              </a:rPr>
              <a:t>Résultats de l’analyse des besoins en formation </a:t>
            </a:r>
            <a:endParaRPr b="1" sz="3000">
              <a:latin typeface="Open Sans"/>
              <a:ea typeface="Open Sans"/>
              <a:cs typeface="Open Sans"/>
              <a:sym typeface="Open Sans"/>
            </a:endParaRPr>
          </a:p>
        </p:txBody>
      </p:sp>
      <p:sp>
        <p:nvSpPr>
          <p:cNvPr id="75" name="Google Shape;75;p3"/>
          <p:cNvSpPr txBox="1"/>
          <p:nvPr/>
        </p:nvSpPr>
        <p:spPr>
          <a:xfrm>
            <a:off x="667675" y="1310600"/>
            <a:ext cx="712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Forms response chart. Question title: 1. What type of media outlets or practitioners have you worked with? (Select as many answers as you wish). Number of responses: 11 responses." id="76" name="Google Shape;76;p3" title="1. What type of media outlets or practitioners have you worked with? (Select as many answers as you wish)"/>
          <p:cNvPicPr preferRelativeResize="0"/>
          <p:nvPr/>
        </p:nvPicPr>
        <p:blipFill rotWithShape="1">
          <a:blip r:embed="rId4">
            <a:alphaModFix/>
          </a:blip>
          <a:srcRect b="0" l="0" r="0" t="0"/>
          <a:stretch/>
        </p:blipFill>
        <p:spPr>
          <a:xfrm>
            <a:off x="1954338" y="1372425"/>
            <a:ext cx="5506176" cy="27987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
        <p:nvSpPr>
          <p:cNvPr id="81" name="Google Shape;81;p4"/>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22222"/>
              <a:buFont typeface="Open Sans"/>
              <a:buNone/>
            </a:pPr>
            <a:r>
              <a:rPr b="1" lang="en" sz="3000">
                <a:latin typeface="Open Sans"/>
                <a:ea typeface="Open Sans"/>
                <a:cs typeface="Open Sans"/>
                <a:sym typeface="Open Sans"/>
              </a:rPr>
              <a:t>Résultats de l’analyse des besoins en formation </a:t>
            </a:r>
            <a:endParaRPr b="1" sz="3000">
              <a:latin typeface="Open Sans"/>
              <a:ea typeface="Open Sans"/>
              <a:cs typeface="Open Sans"/>
              <a:sym typeface="Open Sans"/>
            </a:endParaRPr>
          </a:p>
        </p:txBody>
      </p:sp>
      <p:sp>
        <p:nvSpPr>
          <p:cNvPr id="82" name="Google Shape;82;p4"/>
          <p:cNvSpPr txBox="1"/>
          <p:nvPr/>
        </p:nvSpPr>
        <p:spPr>
          <a:xfrm>
            <a:off x="667675" y="1310600"/>
            <a:ext cx="712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Forms response chart. Question title: 1. Avec quel type de médias ou de praticiens avez-vous travaillé ? (Sélectionnez autant de réponses que vous le souhaitez). Number of responses: 7 responses." id="83" name="Google Shape;83;p4" title="1. Avec quel type de médias ou de praticiens avez-vous travaillé ? (Sélectionnez autant de réponses que vous le souhaitez)"/>
          <p:cNvPicPr preferRelativeResize="0"/>
          <p:nvPr/>
        </p:nvPicPr>
        <p:blipFill rotWithShape="1">
          <a:blip r:embed="rId4">
            <a:alphaModFix/>
          </a:blip>
          <a:srcRect b="0" l="0" r="0" t="0"/>
          <a:stretch/>
        </p:blipFill>
        <p:spPr>
          <a:xfrm>
            <a:off x="1888375" y="1397175"/>
            <a:ext cx="5638077" cy="28658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5"/>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2970"/>
              <a:buFont typeface="Open Sans"/>
              <a:buNone/>
            </a:pPr>
            <a:r>
              <a:rPr b="1" lang="en" sz="2000">
                <a:latin typeface="Open Sans"/>
                <a:ea typeface="Open Sans"/>
                <a:cs typeface="Open Sans"/>
                <a:sym typeface="Open Sans"/>
              </a:rPr>
              <a:t>Les défis de l'engagement avec les médias</a:t>
            </a:r>
            <a:endParaRPr b="1" sz="2000">
              <a:latin typeface="Open Sans"/>
              <a:ea typeface="Open Sans"/>
              <a:cs typeface="Open Sans"/>
              <a:sym typeface="Open Sans"/>
            </a:endParaRPr>
          </a:p>
        </p:txBody>
      </p:sp>
      <p:sp>
        <p:nvSpPr>
          <p:cNvPr id="89" name="Google Shape;89;p5"/>
          <p:cNvSpPr txBox="1"/>
          <p:nvPr/>
        </p:nvSpPr>
        <p:spPr>
          <a:xfrm>
            <a:off x="667675" y="1310600"/>
            <a:ext cx="712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5"/>
          <p:cNvSpPr txBox="1"/>
          <p:nvPr/>
        </p:nvSpPr>
        <p:spPr>
          <a:xfrm>
            <a:off x="602549" y="1163782"/>
            <a:ext cx="7649721" cy="3472715"/>
          </a:xfrm>
          <a:prstGeom prst="rect">
            <a:avLst/>
          </a:prstGeom>
          <a:noFill/>
          <a:ln>
            <a:noFill/>
          </a:ln>
        </p:spPr>
        <p:txBody>
          <a:bodyPr anchorCtr="0" anchor="t" bIns="91425" lIns="91425" spcFirstLastPara="1" rIns="91425" wrap="square" tIns="91425">
            <a:spAutoFit/>
          </a:bodyPr>
          <a:lstStyle/>
          <a:p>
            <a:pPr indent="-279400" lvl="0" marL="457200" marR="0" rtl="0" algn="l">
              <a:lnSpc>
                <a:spcPct val="115000"/>
              </a:lnSpc>
              <a:spcBef>
                <a:spcPts val="100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Équipement médiatique et connaissance de l'utilisation des technologies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Rédaction d'articles/de communiqués de presse</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Les médias grand public ne publient pas souvent des nouvelles ou des articles sur les peuples autochtones.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Fuseaux horaires ; synchronisation des technologies ; rapidité d'exécution</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La plupart des médias préfèrent les entretiens en personne aux entretiens téléphoniques et les ressources ne sont pas toujours disponibles pour se rendre dans les studios.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Parfois, ils ne se présentent pas à la couverture, surtout lorsqu'ils estiment qu'il n'y a pas d'argent en jeu.</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Les médias n'accordent pas de temps aux perspectives de l'efficacité du développement et de l'égalité des genres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Atteindre un public plus large</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les questions sur l'aide et la coopération au développement n'intéressent pas beaucoup les médias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Les médias grand public se concentrent sur les événements politiques et de haut niveau et s'intéressent peu à l'espace civique.</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"Attirer l'attention des médias sur l'agenda du développement alors que la scène nationale est encombrée de préoccupations nationales et, occasionnellement, de la crise internationale la plus grave. Le récit à long terme sur l'Agenda 2030 passe au second plan dans la plupart des cas."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Être capable de convaincre les médias de l'importance et de l'impact des nouvelles à transmettre en rapport avec notre travail.</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Disponibilité des médias et autocensure</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L'invitation à couvrir nos activités est très coûteuse</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la concurrence avec d'autres organisations dans le domaine de la visibilité, le domaine d'être suivi par les auditeurs via les médias avec lesquels nous travaillons, cette concurrence rend difficile l'obtention d'un espace de visibilité, d'un espace de diffusion</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la commercialisation de tous les services médiatiques, y compris la simple couverture d'événements, et le coût élevé de leurs services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Leur faire comprendre le sujet sur lequel ils doivent écrire et partager avec eux nos idéaux et nos motivations.</a:t>
            </a:r>
            <a:endParaRPr b="0" i="0" sz="800" u="none" cap="none" strike="noStrike">
              <a:solidFill>
                <a:srgbClr val="222222"/>
              </a:solidFill>
              <a:highlight>
                <a:srgbClr val="FFFFFF"/>
              </a:highlight>
              <a:latin typeface="Arial"/>
              <a:ea typeface="Arial"/>
              <a:cs typeface="Arial"/>
              <a:sym typeface="Arial"/>
            </a:endParaRPr>
          </a:p>
          <a:p>
            <a:pPr indent="0" lvl="0" marL="0" marR="0" rtl="0" algn="l">
              <a:lnSpc>
                <a:spcPct val="100000"/>
              </a:lnSpc>
              <a:spcBef>
                <a:spcPts val="100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sp>
        <p:nvSpPr>
          <p:cNvPr id="91" name="Google Shape;91;p5"/>
          <p:cNvSpPr/>
          <p:nvPr/>
        </p:nvSpPr>
        <p:spPr>
          <a:xfrm>
            <a:off x="6876901" y="2213600"/>
            <a:ext cx="2879604" cy="2044278"/>
          </a:xfrm>
          <a:prstGeom prst="irregularSeal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Attirer l'attention des médias sur les informations "</a:t>
            </a:r>
            <a:r>
              <a:rPr lang="en"/>
              <a:t>froides</a:t>
            </a: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92" name="Google Shape;92;p5"/>
          <p:cNvSpPr/>
          <p:nvPr/>
        </p:nvSpPr>
        <p:spPr>
          <a:xfrm>
            <a:off x="6664300" y="803575"/>
            <a:ext cx="2003100" cy="7914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autocensure</a:t>
            </a:r>
            <a:endParaRPr b="0" i="0" sz="1400" u="none" cap="none" strike="noStrike">
              <a:solidFill>
                <a:srgbClr val="000000"/>
              </a:solidFill>
              <a:latin typeface="Arial"/>
              <a:ea typeface="Arial"/>
              <a:cs typeface="Arial"/>
              <a:sym typeface="Arial"/>
            </a:endParaRPr>
          </a:p>
        </p:txBody>
      </p:sp>
      <p:sp>
        <p:nvSpPr>
          <p:cNvPr id="93" name="Google Shape;93;p5"/>
          <p:cNvSpPr/>
          <p:nvPr/>
        </p:nvSpPr>
        <p:spPr>
          <a:xfrm>
            <a:off x="4837410" y="3732415"/>
            <a:ext cx="1644600" cy="1050900"/>
          </a:xfrm>
          <a:prstGeom prst="cloud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Rédaction d'articles/de communiqués de presse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p6"/>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Open Sans"/>
              <a:buNone/>
            </a:pPr>
            <a:r>
              <a:rPr b="1" lang="en" sz="3000">
                <a:latin typeface="Open Sans"/>
                <a:ea typeface="Open Sans"/>
                <a:cs typeface="Open Sans"/>
                <a:sym typeface="Open Sans"/>
              </a:rPr>
              <a:t>Sur la route du Sommet (RHN3)</a:t>
            </a:r>
            <a:endParaRPr b="1" sz="3000">
              <a:latin typeface="Open Sans"/>
              <a:ea typeface="Open Sans"/>
              <a:cs typeface="Open Sans"/>
              <a:sym typeface="Open Sans"/>
            </a:endParaRPr>
          </a:p>
        </p:txBody>
      </p:sp>
      <p:sp>
        <p:nvSpPr>
          <p:cNvPr id="99" name="Google Shape;99;p6"/>
          <p:cNvSpPr txBox="1"/>
          <p:nvPr/>
        </p:nvSpPr>
        <p:spPr>
          <a:xfrm>
            <a:off x="862950" y="1223285"/>
            <a:ext cx="7418100" cy="3210849"/>
          </a:xfrm>
          <a:prstGeom prst="rect">
            <a:avLst/>
          </a:prstGeom>
          <a:noFill/>
          <a:ln>
            <a:noFill/>
          </a:ln>
        </p:spPr>
        <p:txBody>
          <a:bodyPr anchorCtr="0" anchor="t" bIns="91425" lIns="91425" spcFirstLastPara="1" rIns="91425" wrap="square" tIns="91425">
            <a:spAutoFit/>
          </a:bodyPr>
          <a:lstStyle/>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NON AU STATU QUO ! AGISSEZ POUR LES ODD MAINTENANT. </a:t>
            </a:r>
            <a:r>
              <a:rPr b="0" i="0" lang="en" sz="1900" u="none" cap="none" strike="noStrike">
                <a:solidFill>
                  <a:schemeClr val="dk1"/>
                </a:solidFill>
                <a:latin typeface="Open Sans"/>
                <a:ea typeface="Open Sans"/>
                <a:cs typeface="Open Sans"/>
                <a:sym typeface="Open Sans"/>
              </a:rPr>
              <a:t>Objectifs de développement durable, coopération au développement</a:t>
            </a:r>
            <a:endParaRPr b="0" i="0" sz="1900" u="none" cap="none" strike="noStrike">
              <a:solidFill>
                <a:schemeClr val="dk1"/>
              </a:solidFill>
              <a:latin typeface="Open Sans"/>
              <a:ea typeface="Open Sans"/>
              <a:cs typeface="Open Sans"/>
              <a:sym typeface="Open Sans"/>
            </a:endParaRPr>
          </a:p>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IL N'Y A PAS DE PLANÈTE B. </a:t>
            </a:r>
            <a:r>
              <a:rPr b="0" i="0" lang="en" sz="1900" u="none" cap="none" strike="noStrike">
                <a:solidFill>
                  <a:schemeClr val="dk1"/>
                </a:solidFill>
                <a:latin typeface="Open Sans"/>
                <a:ea typeface="Open Sans"/>
                <a:cs typeface="Open Sans"/>
                <a:sym typeface="Open Sans"/>
              </a:rPr>
              <a:t>Changement climatique/finance</a:t>
            </a:r>
            <a:endParaRPr b="0" i="0" sz="1900" u="none" cap="none" strike="noStrike">
              <a:solidFill>
                <a:schemeClr val="dk1"/>
              </a:solidFill>
              <a:latin typeface="Open Sans"/>
              <a:ea typeface="Open Sans"/>
              <a:cs typeface="Open Sans"/>
              <a:sym typeface="Open Sans"/>
            </a:endParaRPr>
          </a:p>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AIDES PLUTÔT QUE PRÊTS. </a:t>
            </a:r>
            <a:r>
              <a:rPr b="0" i="0" lang="en" sz="1900" u="none" cap="none" strike="noStrike">
                <a:solidFill>
                  <a:schemeClr val="dk1"/>
                </a:solidFill>
                <a:latin typeface="Open Sans"/>
                <a:ea typeface="Open Sans"/>
                <a:cs typeface="Open Sans"/>
                <a:sym typeface="Open Sans"/>
              </a:rPr>
              <a:t>Conflits et fragilité</a:t>
            </a:r>
            <a:endParaRPr b="0" i="0" sz="1900" u="none" cap="none" strike="noStrike">
              <a:solidFill>
                <a:schemeClr val="dk1"/>
              </a:solidFill>
              <a:latin typeface="Open Sans"/>
              <a:ea typeface="Open Sans"/>
              <a:cs typeface="Open Sans"/>
              <a:sym typeface="Open Sans"/>
            </a:endParaRPr>
          </a:p>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LES PERSONNES PLUTÔT QUE LE PROFIT.</a:t>
            </a:r>
            <a:r>
              <a:rPr b="0" i="0" lang="en" sz="1900" u="none" cap="none" strike="noStrike">
                <a:solidFill>
                  <a:schemeClr val="dk1"/>
                </a:solidFill>
                <a:latin typeface="Open Sans"/>
                <a:ea typeface="Open Sans"/>
                <a:cs typeface="Open Sans"/>
                <a:sym typeface="Open Sans"/>
              </a:rPr>
              <a:t> La participation du secteur privé</a:t>
            </a:r>
            <a:endParaRPr b="0" i="0" sz="1900" u="none" cap="none" strike="noStrike">
              <a:solidFill>
                <a:schemeClr val="dk1"/>
              </a:solidFill>
              <a:latin typeface="Open Sans"/>
              <a:ea typeface="Open Sans"/>
              <a:cs typeface="Open Sans"/>
              <a:sym typeface="Open Sans"/>
            </a:endParaRPr>
          </a:p>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ARRÊTEZ LES ATTAQUES.</a:t>
            </a:r>
            <a:r>
              <a:rPr b="0" i="0" lang="en" sz="1900" u="none" cap="none" strike="noStrike">
                <a:solidFill>
                  <a:schemeClr val="dk1"/>
                </a:solidFill>
                <a:latin typeface="Open Sans"/>
                <a:ea typeface="Open Sans"/>
                <a:cs typeface="Open Sans"/>
                <a:sym typeface="Open Sans"/>
              </a:rPr>
              <a:t> Un espace civique qui se rétrécit</a:t>
            </a:r>
            <a:endParaRPr b="0" i="0" sz="2200" u="none" cap="none" strike="noStrike">
              <a:solidFill>
                <a:srgbClr val="000000"/>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Fanny Porot</dc:creator>
</cp:coreProperties>
</file>