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336" r:id="rId2"/>
    <p:sldId id="264" r:id="rId3"/>
    <p:sldId id="338" r:id="rId4"/>
    <p:sldId id="312" r:id="rId5"/>
    <p:sldId id="306" r:id="rId6"/>
    <p:sldId id="268" r:id="rId7"/>
    <p:sldId id="342" r:id="rId8"/>
    <p:sldId id="341" r:id="rId9"/>
    <p:sldId id="340" r:id="rId10"/>
    <p:sldId id="313" r:id="rId11"/>
    <p:sldId id="308" r:id="rId12"/>
    <p:sldId id="343" r:id="rId13"/>
    <p:sldId id="322" r:id="rId14"/>
    <p:sldId id="320" r:id="rId15"/>
    <p:sldId id="337" r:id="rId16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18"/>
      <p:bold r:id="rId19"/>
      <p:italic r:id="rId20"/>
      <p:boldItalic r:id="rId21"/>
    </p:embeddedFont>
    <p:embeddedFont>
      <p:font typeface="Raleway" pitchFamily="2" charset="0"/>
      <p:regular r:id="rId22"/>
      <p:bold r:id="rId23"/>
      <p:italic r:id="rId24"/>
      <p:boldItalic r:id="rId25"/>
    </p:embeddedFont>
    <p:embeddedFont>
      <p:font typeface="Raleway Thin" pitchFamily="2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2" roundtripDataSignature="AMtx7miMDQvHpEDen4Z7xq3ljzphzvsx3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A83E"/>
    <a:srgbClr val="E2702E"/>
    <a:srgbClr val="3875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922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62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64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97731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1FBC7742-BFFF-4E4E-92F3-79DFC5EE248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74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" name="Google Shape;22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7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5029200"/>
            <a:ext cx="9144000" cy="1143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16586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4793743"/>
            <a:ext cx="8833104" cy="23217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18872"/>
            <a:ext cx="8833104" cy="491032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791200" y="4803738"/>
            <a:ext cx="3044952" cy="274320"/>
          </a:xfrm>
          <a:prstGeom prst="rect">
            <a:avLst/>
          </a:prstGeom>
        </p:spPr>
        <p:txBody>
          <a:bodyPr/>
          <a:lstStyle/>
          <a:p>
            <a:fld id="{A1A3629A-265C-4E55-A210-74059BD5CE61}" type="datetimeFigureOut">
              <a:rPr lang="nl-BE" smtClean="0"/>
              <a:pPr/>
              <a:t>16/11/2022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4800" y="4808136"/>
            <a:ext cx="3581400" cy="274320"/>
          </a:xfrm>
          <a:prstGeom prst="rect">
            <a:avLst/>
          </a:prstGeom>
        </p:spPr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4743450"/>
            <a:ext cx="609600" cy="330993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2B449B-28C2-488A-BF16-C9076935499D}" type="slidenum">
              <a:rPr lang="nl-BE" smtClean="0"/>
              <a:pPr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28990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6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musopen.org/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://www.freesound.or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socialbrite.org/sharing-center/free-music-directory/" TargetMode="External"/><Relationship Id="rId5" Type="http://schemas.openxmlformats.org/officeDocument/2006/relationships/hyperlink" Target="http://www.youtube.com/audiolibrary" TargetMode="External"/><Relationship Id="rId4" Type="http://schemas.openxmlformats.org/officeDocument/2006/relationships/image" Target="../media/image14.png"/><Relationship Id="rId9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.jp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facebook.com/comundos" TargetMode="External"/><Relationship Id="rId4" Type="http://schemas.openxmlformats.org/officeDocument/2006/relationships/hyperlink" Target="mailto:bart@comundos.org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C9B0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0133" y="1040912"/>
            <a:ext cx="2794707" cy="2082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https://csopartnership.org/wp-content/uploads/2022/07/logo-anniv-slider-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896" y="1560884"/>
            <a:ext cx="376237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5788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1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1"/>
          <p:cNvSpPr txBox="1"/>
          <p:nvPr/>
        </p:nvSpPr>
        <p:spPr>
          <a:xfrm>
            <a:off x="1560025" y="-6925"/>
            <a:ext cx="6261900" cy="101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41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r>
              <a:rPr lang="nl" sz="1800" b="1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Étape </a:t>
            </a:r>
            <a:r>
              <a:rPr lang="nl" sz="1800" b="1" dirty="0">
                <a:latin typeface="Raleway"/>
                <a:ea typeface="Raleway"/>
                <a:cs typeface="Raleway"/>
                <a:sym typeface="Raleway"/>
              </a:rPr>
              <a:t>7 </a:t>
            </a:r>
            <a:r>
              <a:rPr lang="nl" sz="1800" b="1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-US" sz="1800" b="1" dirty="0">
                <a:latin typeface="Raleway"/>
                <a:ea typeface="Raleway"/>
                <a:cs typeface="Raleway"/>
                <a:sym typeface="Georgia"/>
              </a:rPr>
              <a:t>enregistrer la voix off (narration, voix off)</a:t>
            </a:r>
          </a:p>
          <a:p>
            <a:pPr marL="241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350" b="0" i="0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93419" y="913251"/>
            <a:ext cx="7061693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0500">
              <a:lnSpc>
                <a:spcPct val="115000"/>
              </a:lnSpc>
              <a:buSzPts val="1500"/>
            </a:pPr>
            <a:r>
              <a:rPr lang="en-US" sz="1500" dirty="0">
                <a:latin typeface="Raleway Thin"/>
                <a:ea typeface="Raleway Thin"/>
                <a:cs typeface="Raleway Thin"/>
                <a:sym typeface="Georgia"/>
              </a:rPr>
              <a:t>Vous pouvez utiliser le microphone interne de votre ordinateur portable, le microphone de votre </a:t>
            </a:r>
            <a:r>
              <a:rPr lang="en-US" sz="1500" b="1" dirty="0">
                <a:latin typeface="Raleway Thin"/>
                <a:ea typeface="Raleway Thin"/>
                <a:cs typeface="Raleway Thin"/>
                <a:sym typeface="Georgia"/>
              </a:rPr>
              <a:t>casque </a:t>
            </a:r>
            <a:r>
              <a:rPr lang="en-US" sz="1500" dirty="0">
                <a:latin typeface="Raleway Thin"/>
                <a:ea typeface="Raleway Thin"/>
                <a:cs typeface="Raleway Thin"/>
                <a:sym typeface="Georgia"/>
              </a:rPr>
              <a:t>ou un microphone séparé (externe). </a:t>
            </a:r>
          </a:p>
          <a:p>
            <a:pPr marL="190500">
              <a:lnSpc>
                <a:spcPct val="115000"/>
              </a:lnSpc>
              <a:buSzPts val="1500"/>
            </a:pPr>
            <a:r>
              <a:rPr lang="en-US" sz="1500" dirty="0">
                <a:latin typeface="Raleway Thin"/>
                <a:ea typeface="Raleway Thin"/>
                <a:cs typeface="Raleway Thin"/>
                <a:sym typeface="Georgia"/>
              </a:rPr>
              <a:t>Plus le microphone est bon, plus la qualité du son est bonne.</a:t>
            </a:r>
            <a:br>
              <a:rPr lang="en-US" sz="1500" dirty="0">
                <a:latin typeface="Raleway Thin"/>
                <a:ea typeface="Raleway Thin"/>
                <a:cs typeface="Raleway Thin"/>
                <a:sym typeface="Georgia"/>
              </a:rPr>
            </a:br>
            <a:r>
              <a:rPr lang="en-US" sz="1500" dirty="0">
                <a:latin typeface="Raleway Thin"/>
                <a:ea typeface="Raleway Thin"/>
                <a:cs typeface="Raleway Thin"/>
                <a:sym typeface="Georgia"/>
              </a:rPr>
              <a:t>Vous pouvez également enregistrer dans Audacity. .</a:t>
            </a:r>
          </a:p>
        </p:txBody>
      </p:sp>
      <p:pic>
        <p:nvPicPr>
          <p:cNvPr id="17" name="Google Shape;353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4265" y="2655434"/>
            <a:ext cx="3902043" cy="248866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354;p70"/>
          <p:cNvSpPr txBox="1"/>
          <p:nvPr/>
        </p:nvSpPr>
        <p:spPr>
          <a:xfrm>
            <a:off x="5873166" y="2166037"/>
            <a:ext cx="2583712" cy="20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lvl="0"/>
            <a:r>
              <a:rPr lang="nl-BE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</a:rPr>
              <a:t>https://www.audacityteam.org/</a:t>
            </a:r>
            <a:endParaRPr dirty="0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8" name="Google Shape;171;p9"/>
          <p:cNvPicPr preferRelativeResize="0"/>
          <p:nvPr/>
        </p:nvPicPr>
        <p:blipFill rotWithShape="1">
          <a:blip r:embed="rId4">
            <a:alphaModFix/>
          </a:blip>
          <a:srcRect l="6317" t="24912" r="2382" b="20239"/>
          <a:stretch/>
        </p:blipFill>
        <p:spPr>
          <a:xfrm>
            <a:off x="7884853" y="237507"/>
            <a:ext cx="1144050" cy="4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98;p11"/>
          <p:cNvSpPr txBox="1"/>
          <p:nvPr/>
        </p:nvSpPr>
        <p:spPr>
          <a:xfrm>
            <a:off x="0" y="0"/>
            <a:ext cx="1560000" cy="75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90500" lvl="0">
              <a:lnSpc>
                <a:spcPct val="115000"/>
              </a:lnSpc>
              <a:buSzPts val="1500"/>
            </a:pPr>
            <a:r>
              <a:rPr lang="en-US" sz="1600" b="1" dirty="0"/>
              <a:t>Réaliser un podcast</a:t>
            </a:r>
            <a:endParaRPr sz="1500" b="1" i="0" u="none" strike="noStrike" cap="none" dirty="0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89621" y="2070659"/>
            <a:ext cx="570701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/>
              <a:t>Importer de l'audio, pour </a:t>
            </a:r>
            <a:r>
              <a:rPr lang="fr-BE" dirty="0" err="1"/>
              <a:t>travailler </a:t>
            </a:r>
            <a:r>
              <a:rPr lang="fr-BE" dirty="0"/>
              <a:t>dans le " </a:t>
            </a:r>
            <a:r>
              <a:rPr lang="fr-BE" dirty="0" err="1"/>
              <a:t>projet </a:t>
            </a:r>
            <a:r>
              <a:rPr lang="fr-BE" dirty="0"/>
              <a:t>" dans </a:t>
            </a:r>
            <a:r>
              <a:rPr lang="fr-BE" dirty="0" err="1"/>
              <a:t>Audacity.</a:t>
            </a:r>
            <a:endParaRPr lang="fr-BE" dirty="0"/>
          </a:p>
          <a:p>
            <a:pPr marL="285750" indent="-285750">
              <a:buFontTx/>
              <a:buChar char="-"/>
            </a:pPr>
            <a:r>
              <a:rPr lang="fr-BE" dirty="0"/>
              <a:t>Sauvegarder le </a:t>
            </a:r>
            <a:r>
              <a:rPr lang="fr-BE" dirty="0" err="1"/>
              <a:t>projet</a:t>
            </a:r>
            <a:endParaRPr lang="fr-BE" dirty="0"/>
          </a:p>
          <a:p>
            <a:pPr marL="285750" indent="-285750">
              <a:buFontTx/>
              <a:buChar char="-"/>
            </a:pPr>
            <a:r>
              <a:rPr lang="fr-BE" dirty="0" err="1"/>
              <a:t>Organisez l'</a:t>
            </a:r>
            <a:r>
              <a:rPr lang="fr-BE" dirty="0"/>
              <a:t>audio comme dans </a:t>
            </a:r>
            <a:r>
              <a:rPr lang="fr-BE" dirty="0" err="1"/>
              <a:t>votre </a:t>
            </a:r>
            <a:r>
              <a:rPr lang="fr-BE" dirty="0"/>
              <a:t>script</a:t>
            </a:r>
          </a:p>
          <a:p>
            <a:pPr marL="285750" indent="-285750">
              <a:buFontTx/>
              <a:buChar char="-"/>
            </a:pPr>
            <a:r>
              <a:rPr lang="fr-BE" dirty="0"/>
              <a:t>Exporter l'audio ( ce fichier est le fichier</a:t>
            </a:r>
          </a:p>
          <a:p>
            <a:r>
              <a:rPr lang="fr-BE" dirty="0"/>
              <a:t>final qui peuvent être diffus</a:t>
            </a:r>
            <a:r>
              <a:rPr lang="en-US" sz="1400" dirty="0">
                <a:latin typeface="+mn-lt"/>
                <a:ea typeface="Raleway Thin"/>
                <a:cs typeface="Raleway Thin"/>
                <a:sym typeface="Georgia"/>
              </a:rPr>
              <a:t>é</a:t>
            </a:r>
            <a:r>
              <a:rPr lang="fr-BE" dirty="0">
                <a:latin typeface="+mn-lt"/>
              </a:rPr>
              <a:t> </a:t>
            </a:r>
            <a:r>
              <a:rPr lang="fr-BE" dirty="0"/>
              <a:t>ailleurs)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30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1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1"/>
          <p:cNvSpPr txBox="1"/>
          <p:nvPr/>
        </p:nvSpPr>
        <p:spPr>
          <a:xfrm>
            <a:off x="1560025" y="-10375"/>
            <a:ext cx="6261900" cy="1697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41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241300" lvl="0">
              <a:lnSpc>
                <a:spcPct val="115000"/>
              </a:lnSpc>
              <a:buSzPts val="1800"/>
            </a:pPr>
            <a:r>
              <a:rPr lang="nl" sz="1800" b="1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Étape 8 : </a:t>
            </a:r>
            <a:r>
              <a:rPr lang="nl" sz="1800" b="1" dirty="0">
                <a:latin typeface="Raleway"/>
                <a:ea typeface="Raleway"/>
                <a:cs typeface="Raleway"/>
                <a:sym typeface="Raleway"/>
              </a:rPr>
              <a:t>Trouver une musique d'introduction - et de conclusion</a:t>
            </a:r>
          </a:p>
          <a:p>
            <a:pPr marL="241300">
              <a:lnSpc>
                <a:spcPct val="115000"/>
              </a:lnSpc>
              <a:buSzPts val="1800"/>
            </a:pPr>
            <a:r>
              <a:rPr lang="en-US" sz="1800" b="1" dirty="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lang="nl" sz="1800" dirty="0">
              <a:latin typeface="Raleway"/>
              <a:ea typeface="Raleway"/>
              <a:cs typeface="Raleway"/>
              <a:sym typeface="Raleway"/>
            </a:endParaRPr>
          </a:p>
          <a:p>
            <a:pPr marL="190500">
              <a:lnSpc>
                <a:spcPct val="115000"/>
              </a:lnSpc>
              <a:buSzPts val="1500"/>
            </a:pPr>
            <a:endParaRPr lang="nl" sz="1500" dirty="0">
              <a:latin typeface="Raleway Thin"/>
              <a:ea typeface="Raleway Thin"/>
              <a:cs typeface="Raleway Thin"/>
              <a:sym typeface="Raleway"/>
            </a:endParaRPr>
          </a:p>
          <a:p>
            <a:pPr marL="190500">
              <a:lnSpc>
                <a:spcPct val="115000"/>
              </a:lnSpc>
              <a:buSzPts val="1500"/>
            </a:pPr>
            <a:endParaRPr sz="1500" dirty="0">
              <a:latin typeface="Raleway Thin"/>
              <a:ea typeface="Raleway Thin"/>
              <a:cs typeface="Raleway Thin"/>
              <a:sym typeface="Raleway"/>
            </a:endParaRPr>
          </a:p>
        </p:txBody>
      </p:sp>
      <p:pic>
        <p:nvPicPr>
          <p:cNvPr id="10" name="Google Shape;195;p11"/>
          <p:cNvPicPr preferRelativeResize="0"/>
          <p:nvPr/>
        </p:nvPicPr>
        <p:blipFill rotWithShape="1">
          <a:blip r:embed="rId3">
            <a:alphaModFix/>
          </a:blip>
          <a:srcRect l="22181" t="35802" r="28194" b="-1409"/>
          <a:stretch/>
        </p:blipFill>
        <p:spPr>
          <a:xfrm rot="10800000">
            <a:off x="6947625" y="2948375"/>
            <a:ext cx="2239475" cy="218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80;p4"/>
          <p:cNvSpPr/>
          <p:nvPr/>
        </p:nvSpPr>
        <p:spPr>
          <a:xfrm>
            <a:off x="6804662" y="3256189"/>
            <a:ext cx="1379671" cy="1460666"/>
          </a:xfrm>
          <a:prstGeom prst="ellipse">
            <a:avLst/>
          </a:prstGeom>
          <a:solidFill>
            <a:srgbClr val="C9B0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Google Shape;99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26958" y="3464762"/>
            <a:ext cx="1034666" cy="9619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878593" y="960303"/>
            <a:ext cx="6025081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en-US" sz="1500" dirty="0">
                <a:latin typeface="Raleway Thin"/>
                <a:ea typeface="Raleway Thin"/>
                <a:cs typeface="Raleway Thin"/>
                <a:sym typeface="Georgia"/>
              </a:rPr>
            </a:br>
            <a:r>
              <a:rPr lang="en-US" sz="1500" dirty="0">
                <a:latin typeface="Raleway Thin"/>
                <a:ea typeface="Raleway Thin"/>
                <a:cs typeface="Raleway Thin"/>
                <a:sym typeface="Georgia"/>
              </a:rPr>
              <a:t>Remarque : la plupart des musiques sont protégées par des droits d'auteur !  Vous devez obtenir l'autorisation des musiciens (et de leurs éditeurs) avant d'utiliser la musique. </a:t>
            </a:r>
          </a:p>
          <a:p>
            <a:endParaRPr lang="en-US" sz="1500" dirty="0">
              <a:latin typeface="Raleway Thin"/>
              <a:ea typeface="Raleway Thin"/>
              <a:cs typeface="Raleway Thin"/>
              <a:sym typeface="Georgia"/>
            </a:endParaRPr>
          </a:p>
          <a:p>
            <a:r>
              <a:rPr lang="en-US" sz="1500" dirty="0">
                <a:latin typeface="Raleway Thin"/>
                <a:ea typeface="Raleway Thin"/>
                <a:cs typeface="Raleway Thin"/>
                <a:sym typeface="Georgia"/>
              </a:rPr>
              <a:t>Vous pouvez facilement utiliser de la </a:t>
            </a:r>
            <a:r>
              <a:rPr lang="en-US" sz="1500" b="1" dirty="0">
                <a:latin typeface="Raleway Thin"/>
                <a:ea typeface="Raleway Thin"/>
                <a:cs typeface="Raleway Thin"/>
                <a:sym typeface="Georgia"/>
              </a:rPr>
              <a:t>musique libre de droits, ancienne ou locale. </a:t>
            </a:r>
          </a:p>
          <a:p>
            <a:endParaRPr lang="fr-BE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r>
              <a:rPr lang="en-US" u="sng" dirty="0">
                <a:latin typeface="Georgia"/>
                <a:ea typeface="Georgia"/>
                <a:cs typeface="Georgia"/>
                <a:sym typeface="Georgia"/>
                <a:hlinkClick r:id="rId5"/>
              </a:rPr>
              <a:t>www.youtube.com/audiolibrary </a:t>
            </a:r>
          </a:p>
          <a:p>
            <a:endParaRPr lang="en-US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r>
              <a:rPr lang="en-US" u="sng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http://www.socialbrite.org/sharing-center/free-music-directory/</a:t>
            </a:r>
            <a:br>
              <a:rPr lang="en-US" u="sng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u="sng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http://freemusicarchive.org/</a:t>
            </a:r>
            <a:br>
              <a:rPr lang="en-US" u="sng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u="sng" dirty="0">
                <a:latin typeface="Georgia"/>
                <a:ea typeface="Georgia"/>
                <a:cs typeface="Georgia"/>
                <a:sym typeface="Georgia"/>
                <a:hlinkClick r:id="rId7"/>
              </a:rPr>
              <a:t>http://www.freesound.org  </a:t>
            </a:r>
            <a:br>
              <a:rPr lang="en-US" dirty="0">
                <a:latin typeface="Georgia"/>
                <a:ea typeface="Georgia"/>
                <a:cs typeface="Georgia"/>
                <a:sym typeface="Georgia"/>
              </a:rPr>
            </a:br>
            <a:r>
              <a:rPr lang="en-US" u="sng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https://musopen.org/</a:t>
            </a:r>
            <a:endParaRPr lang="en-US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" name="Google Shape;171;p9"/>
          <p:cNvPicPr preferRelativeResize="0"/>
          <p:nvPr/>
        </p:nvPicPr>
        <p:blipFill rotWithShape="1">
          <a:blip r:embed="rId9">
            <a:alphaModFix/>
          </a:blip>
          <a:srcRect l="6317" t="24912" r="2382" b="20239"/>
          <a:stretch/>
        </p:blipFill>
        <p:spPr>
          <a:xfrm>
            <a:off x="7884853" y="237507"/>
            <a:ext cx="1144050" cy="4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98;p11"/>
          <p:cNvSpPr txBox="1"/>
          <p:nvPr/>
        </p:nvSpPr>
        <p:spPr>
          <a:xfrm>
            <a:off x="0" y="0"/>
            <a:ext cx="1560000" cy="75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90500" lvl="0">
              <a:lnSpc>
                <a:spcPct val="115000"/>
              </a:lnSpc>
              <a:buSzPts val="1500"/>
            </a:pPr>
            <a:r>
              <a:rPr lang="en-US" sz="1600" b="1" dirty="0"/>
              <a:t>Réaliser un podcast</a:t>
            </a:r>
            <a:endParaRPr sz="1500" b="1" i="0" u="none" strike="noStrike" cap="none" dirty="0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  <p:extLst>
      <p:ext uri="{BB962C8B-B14F-4D97-AF65-F5344CB8AC3E}">
        <p14:creationId xmlns:p14="http://schemas.microsoft.com/office/powerpoint/2010/main" val="2591629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1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1"/>
          <p:cNvSpPr txBox="1"/>
          <p:nvPr/>
        </p:nvSpPr>
        <p:spPr>
          <a:xfrm>
            <a:off x="1560025" y="-10375"/>
            <a:ext cx="6261900" cy="1697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41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241300" lvl="0">
              <a:lnSpc>
                <a:spcPct val="115000"/>
              </a:lnSpc>
              <a:buSzPts val="1800"/>
            </a:pPr>
            <a:r>
              <a:rPr lang="nl" sz="1800" b="1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Étape 9 : </a:t>
            </a:r>
            <a:r>
              <a:rPr lang="nl" sz="1800" b="1" dirty="0">
                <a:latin typeface="Raleway"/>
                <a:ea typeface="Raleway"/>
                <a:cs typeface="Raleway"/>
                <a:sym typeface="Raleway"/>
              </a:rPr>
              <a:t>télécharger votre podcast sur une chaîne de podcast</a:t>
            </a:r>
          </a:p>
          <a:p>
            <a:pPr marL="241300">
              <a:lnSpc>
                <a:spcPct val="115000"/>
              </a:lnSpc>
              <a:buSzPts val="1800"/>
            </a:pPr>
            <a:r>
              <a:rPr lang="en-US" sz="1800" b="1" dirty="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lang="nl" sz="1800" dirty="0">
              <a:latin typeface="Raleway"/>
              <a:ea typeface="Raleway"/>
              <a:cs typeface="Raleway"/>
              <a:sym typeface="Raleway"/>
            </a:endParaRPr>
          </a:p>
          <a:p>
            <a:pPr marL="190500">
              <a:lnSpc>
                <a:spcPct val="115000"/>
              </a:lnSpc>
              <a:buSzPts val="1500"/>
            </a:pPr>
            <a:endParaRPr lang="nl" sz="1500" dirty="0">
              <a:latin typeface="Raleway Thin"/>
              <a:ea typeface="Raleway Thin"/>
              <a:cs typeface="Raleway Thin"/>
              <a:sym typeface="Raleway"/>
            </a:endParaRPr>
          </a:p>
          <a:p>
            <a:pPr marL="190500">
              <a:lnSpc>
                <a:spcPct val="115000"/>
              </a:lnSpc>
              <a:buSzPts val="1500"/>
            </a:pPr>
            <a:endParaRPr sz="1500" dirty="0">
              <a:latin typeface="Raleway Thin"/>
              <a:ea typeface="Raleway Thin"/>
              <a:cs typeface="Raleway Thin"/>
              <a:sym typeface="Raleway"/>
            </a:endParaRPr>
          </a:p>
        </p:txBody>
      </p:sp>
      <p:pic>
        <p:nvPicPr>
          <p:cNvPr id="10" name="Google Shape;195;p11"/>
          <p:cNvPicPr preferRelativeResize="0"/>
          <p:nvPr/>
        </p:nvPicPr>
        <p:blipFill rotWithShape="1">
          <a:blip r:embed="rId3">
            <a:alphaModFix/>
          </a:blip>
          <a:srcRect l="22181" t="35802" r="28194" b="-1409"/>
          <a:stretch/>
        </p:blipFill>
        <p:spPr>
          <a:xfrm rot="10800000">
            <a:off x="6947625" y="2948375"/>
            <a:ext cx="2239475" cy="218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80;p4"/>
          <p:cNvSpPr/>
          <p:nvPr/>
        </p:nvSpPr>
        <p:spPr>
          <a:xfrm>
            <a:off x="6804662" y="3256189"/>
            <a:ext cx="1379671" cy="1460666"/>
          </a:xfrm>
          <a:prstGeom prst="ellipse">
            <a:avLst/>
          </a:prstGeom>
          <a:solidFill>
            <a:srgbClr val="C9B0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Google Shape;99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26958" y="3464762"/>
            <a:ext cx="1034666" cy="96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71;p9"/>
          <p:cNvPicPr preferRelativeResize="0"/>
          <p:nvPr/>
        </p:nvPicPr>
        <p:blipFill rotWithShape="1">
          <a:blip r:embed="rId5">
            <a:alphaModFix/>
          </a:blip>
          <a:srcRect l="6317" t="24912" r="2382" b="20239"/>
          <a:stretch/>
        </p:blipFill>
        <p:spPr>
          <a:xfrm>
            <a:off x="7884853" y="237507"/>
            <a:ext cx="1144050" cy="4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98;p11"/>
          <p:cNvSpPr txBox="1"/>
          <p:nvPr/>
        </p:nvSpPr>
        <p:spPr>
          <a:xfrm>
            <a:off x="0" y="0"/>
            <a:ext cx="1560000" cy="75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90500" lvl="0">
              <a:lnSpc>
                <a:spcPct val="115000"/>
              </a:lnSpc>
              <a:buSzPts val="1500"/>
            </a:pPr>
            <a:r>
              <a:rPr lang="en-US" sz="1600" b="1" dirty="0"/>
              <a:t>Réaliser un podcast</a:t>
            </a:r>
            <a:endParaRPr sz="1500" b="1" i="0" u="none" strike="noStrike" cap="none" dirty="0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86722" y="4119479"/>
            <a:ext cx="15664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https://anchor.fm/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026" y="1444096"/>
            <a:ext cx="4956751" cy="223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9682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1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419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2499" y="0"/>
            <a:ext cx="767824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98;p11"/>
          <p:cNvSpPr txBox="1"/>
          <p:nvPr/>
        </p:nvSpPr>
        <p:spPr>
          <a:xfrm>
            <a:off x="0" y="0"/>
            <a:ext cx="1560000" cy="75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90500" lvl="0">
              <a:lnSpc>
                <a:spcPct val="115000"/>
              </a:lnSpc>
              <a:buSzPts val="1500"/>
            </a:pPr>
            <a:r>
              <a:rPr lang="en-US" sz="1600" b="1" dirty="0"/>
              <a:t>Réaliser un podcast</a:t>
            </a:r>
            <a:endParaRPr sz="1500" b="1" i="0" u="none" strike="noStrike" cap="none" dirty="0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  <p:extLst>
      <p:ext uri="{BB962C8B-B14F-4D97-AF65-F5344CB8AC3E}">
        <p14:creationId xmlns:p14="http://schemas.microsoft.com/office/powerpoint/2010/main" val="737462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9"/>
          <p:cNvSpPr txBox="1"/>
          <p:nvPr/>
        </p:nvSpPr>
        <p:spPr>
          <a:xfrm>
            <a:off x="1193875" y="14525"/>
            <a:ext cx="79500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9"/>
          <p:cNvSpPr txBox="1"/>
          <p:nvPr/>
        </p:nvSpPr>
        <p:spPr>
          <a:xfrm>
            <a:off x="1184168" y="956196"/>
            <a:ext cx="5635200" cy="981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905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nl" sz="4500" b="1" i="0" u="none" strike="noStrike" cap="none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Merci.</a:t>
            </a:r>
            <a:endParaRPr sz="4500" b="1" i="0" u="none" strike="noStrike" cap="none" dirty="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71" name="Google Shape;171;p9"/>
          <p:cNvPicPr preferRelativeResize="0"/>
          <p:nvPr/>
        </p:nvPicPr>
        <p:blipFill rotWithShape="1">
          <a:blip r:embed="rId3">
            <a:alphaModFix/>
          </a:blip>
          <a:srcRect l="6317" t="24912" r="2382" b="20239"/>
          <a:stretch/>
        </p:blipFill>
        <p:spPr>
          <a:xfrm>
            <a:off x="0" y="4537900"/>
            <a:ext cx="1144050" cy="4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424;p78"/>
          <p:cNvSpPr/>
          <p:nvPr/>
        </p:nvSpPr>
        <p:spPr>
          <a:xfrm>
            <a:off x="2743199" y="2053994"/>
            <a:ext cx="5529061" cy="2285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nl-BE" sz="1200" b="1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Georgia"/>
              </a:rPr>
              <a:t>Bart Vetsuypens</a:t>
            </a:r>
            <a:endParaRPr sz="1200" b="1" dirty="0">
              <a:solidFill>
                <a:schemeClr val="lt1"/>
              </a:solidFill>
              <a:latin typeface="Raleway"/>
              <a:ea typeface="Raleway"/>
              <a:cs typeface="Raleway"/>
            </a:endParaRPr>
          </a:p>
          <a:p>
            <a:pPr algn="ctr"/>
            <a:r>
              <a:rPr lang="nl-BE" sz="1200" b="1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Georgi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bart@comundos.org</a:t>
            </a:r>
            <a:endParaRPr sz="1200" b="1" dirty="0">
              <a:solidFill>
                <a:schemeClr val="lt1"/>
              </a:solidFill>
              <a:latin typeface="Raleway"/>
              <a:ea typeface="Raleway"/>
              <a:cs typeface="Raleway"/>
              <a:sym typeface="Georgia"/>
            </a:endParaRPr>
          </a:p>
          <a:p>
            <a:pPr algn="ctr"/>
            <a:r>
              <a:rPr lang="nl-BE" sz="1200" b="1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Georgia"/>
              </a:rPr>
              <a:t>0032 479 085 338</a:t>
            </a:r>
            <a:endParaRPr sz="1200" b="1" dirty="0">
              <a:solidFill>
                <a:schemeClr val="lt1"/>
              </a:solidFill>
              <a:latin typeface="Raleway"/>
              <a:ea typeface="Raleway"/>
              <a:cs typeface="Raleway"/>
            </a:endParaRPr>
          </a:p>
          <a:p>
            <a:pPr algn="ctr"/>
            <a:endParaRPr sz="1200" b="1" dirty="0">
              <a:solidFill>
                <a:schemeClr val="lt1"/>
              </a:solidFill>
              <a:latin typeface="Raleway"/>
              <a:ea typeface="Raleway"/>
              <a:cs typeface="Raleway"/>
              <a:sym typeface="Georgia"/>
            </a:endParaRPr>
          </a:p>
          <a:p>
            <a:pPr algn="ctr"/>
            <a:r>
              <a:rPr lang="nl-BE" sz="1200" b="1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Georgia"/>
              </a:rPr>
              <a:t>Comundos.org</a:t>
            </a:r>
            <a:endParaRPr sz="1200" b="1" dirty="0">
              <a:solidFill>
                <a:schemeClr val="lt1"/>
              </a:solidFill>
              <a:latin typeface="Raleway"/>
              <a:ea typeface="Raleway"/>
              <a:cs typeface="Raleway"/>
            </a:endParaRPr>
          </a:p>
          <a:p>
            <a:pPr algn="ctr"/>
            <a:r>
              <a:rPr lang="nl-BE" sz="1200" b="1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Georgia"/>
                <a:hlinkClick r:id="rId5"/>
              </a:rPr>
              <a:t>https://www.facebook.com/comundos</a:t>
            </a:r>
            <a:endParaRPr lang="nl-BE" sz="1200" b="1" dirty="0">
              <a:solidFill>
                <a:schemeClr val="lt1"/>
              </a:solidFill>
              <a:latin typeface="Raleway"/>
              <a:ea typeface="Raleway"/>
              <a:cs typeface="Raleway"/>
              <a:sym typeface="Georgia"/>
            </a:endParaRPr>
          </a:p>
          <a:p>
            <a:pPr algn="ctr"/>
            <a:endParaRPr lang="nl-BE" sz="1200" b="1" dirty="0">
              <a:solidFill>
                <a:schemeClr val="lt1"/>
              </a:solidFill>
              <a:latin typeface="Raleway"/>
              <a:ea typeface="Raleway"/>
              <a:cs typeface="Raleway"/>
              <a:sym typeface="Georgia"/>
            </a:endParaRPr>
          </a:p>
          <a:p>
            <a:pPr algn="ctr"/>
            <a:r>
              <a:rPr lang="fi-FI" sz="1200" b="1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Georgia"/>
              </a:rPr>
              <a:t>Asli Telli</a:t>
            </a:r>
          </a:p>
          <a:p>
            <a:pPr algn="ctr"/>
            <a:r>
              <a:rPr lang="fi-FI" sz="1200" b="1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Georgia"/>
              </a:rPr>
              <a:t>Telli.Asli@gmail.com</a:t>
            </a:r>
          </a:p>
          <a:p>
            <a:pPr algn="ctr"/>
            <a:endParaRPr lang="fi-FI" sz="1200" b="1" dirty="0">
              <a:solidFill>
                <a:schemeClr val="lt1"/>
              </a:solidFill>
              <a:latin typeface="Raleway"/>
              <a:ea typeface="Raleway"/>
              <a:cs typeface="Raleway"/>
              <a:sym typeface="Georgia"/>
            </a:endParaRPr>
          </a:p>
          <a:p>
            <a:pPr algn="ctr"/>
            <a:endParaRPr lang="fi-FI" sz="1200" b="1" dirty="0">
              <a:solidFill>
                <a:schemeClr val="lt1"/>
              </a:solidFill>
              <a:latin typeface="Raleway"/>
              <a:ea typeface="Raleway"/>
              <a:cs typeface="Raleway"/>
              <a:sym typeface="Georgia"/>
            </a:endParaRPr>
          </a:p>
          <a:p>
            <a:pPr algn="ctr"/>
            <a:r>
              <a:rPr lang="fi-FI" sz="1200" b="1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Georgia"/>
              </a:rPr>
              <a:t>Yilak Kebede</a:t>
            </a:r>
          </a:p>
          <a:p>
            <a:pPr algn="ctr"/>
            <a:r>
              <a:rPr lang="fi-FI" sz="1200" b="1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Georgia"/>
              </a:rPr>
              <a:t>Yilak.kebede@gmail.com</a:t>
            </a:r>
          </a:p>
          <a:p>
            <a:pPr algn="ctr"/>
            <a:r>
              <a:rPr lang="fi-FI" sz="1200" b="1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Georgia"/>
              </a:rPr>
              <a:t>  </a:t>
            </a:r>
            <a:endParaRPr lang="fi-FI" sz="1200" b="1" dirty="0">
              <a:solidFill>
                <a:schemeClr val="lt1"/>
              </a:solidFill>
              <a:latin typeface="Raleway"/>
              <a:ea typeface="Raleway"/>
              <a:cs typeface="Raleway"/>
            </a:endParaRPr>
          </a:p>
          <a:p>
            <a:pPr algn="ctr"/>
            <a:endParaRPr sz="1200" b="1" dirty="0">
              <a:solidFill>
                <a:schemeClr val="lt1"/>
              </a:solidFill>
              <a:latin typeface="Raleway"/>
              <a:ea typeface="Raleway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4130311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59;p2"/>
          <p:cNvSpPr/>
          <p:nvPr/>
        </p:nvSpPr>
        <p:spPr>
          <a:xfrm>
            <a:off x="2113" y="-7400"/>
            <a:ext cx="9127400" cy="5143500"/>
          </a:xfrm>
          <a:prstGeom prst="rect">
            <a:avLst/>
          </a:prstGeom>
          <a:solidFill>
            <a:srgbClr val="C9B0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112526" y="249492"/>
            <a:ext cx="2160240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nl-BE"/>
          </a:p>
        </p:txBody>
      </p:sp>
      <p:sp>
        <p:nvSpPr>
          <p:cNvPr id="3" name="Rechthoek 2"/>
          <p:cNvSpPr/>
          <p:nvPr/>
        </p:nvSpPr>
        <p:spPr>
          <a:xfrm>
            <a:off x="2402886" y="249492"/>
            <a:ext cx="2160240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nl-BE"/>
          </a:p>
        </p:txBody>
      </p:sp>
      <p:sp>
        <p:nvSpPr>
          <p:cNvPr id="4" name="Rechthoek 3"/>
          <p:cNvSpPr/>
          <p:nvPr/>
        </p:nvSpPr>
        <p:spPr>
          <a:xfrm>
            <a:off x="113105" y="2694653"/>
            <a:ext cx="2160240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nl-BE"/>
          </a:p>
        </p:txBody>
      </p:sp>
      <p:sp>
        <p:nvSpPr>
          <p:cNvPr id="5" name="Rechthoek 4"/>
          <p:cNvSpPr/>
          <p:nvPr/>
        </p:nvSpPr>
        <p:spPr>
          <a:xfrm>
            <a:off x="6920502" y="235802"/>
            <a:ext cx="2160240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nl-BE"/>
          </a:p>
        </p:txBody>
      </p:sp>
      <p:sp>
        <p:nvSpPr>
          <p:cNvPr id="6" name="Rechthoek 5"/>
          <p:cNvSpPr/>
          <p:nvPr/>
        </p:nvSpPr>
        <p:spPr>
          <a:xfrm>
            <a:off x="2402886" y="2679762"/>
            <a:ext cx="2160240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nl-BE"/>
          </a:p>
        </p:txBody>
      </p:sp>
      <p:sp>
        <p:nvSpPr>
          <p:cNvPr id="7" name="Rechthoek 6"/>
          <p:cNvSpPr/>
          <p:nvPr/>
        </p:nvSpPr>
        <p:spPr>
          <a:xfrm>
            <a:off x="4687087" y="2679764"/>
            <a:ext cx="2160240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nl-BE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89" y="249493"/>
            <a:ext cx="2160240" cy="2219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hthoekige toelichting 8"/>
          <p:cNvSpPr/>
          <p:nvPr/>
        </p:nvSpPr>
        <p:spPr>
          <a:xfrm rot="10800000">
            <a:off x="95690" y="2220712"/>
            <a:ext cx="2177076" cy="364352"/>
          </a:xfrm>
          <a:prstGeom prst="wedgeRectCallout">
            <a:avLst>
              <a:gd name="adj1" fmla="val -11039"/>
              <a:gd name="adj2" fmla="val 9337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nl-BE" dirty="0">
              <a:solidFill>
                <a:schemeClr val="tx1"/>
              </a:solidFill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77" y="2680961"/>
            <a:ext cx="2160240" cy="2219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885" y="235802"/>
            <a:ext cx="2160239" cy="1984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hthoekige toelichting 11"/>
          <p:cNvSpPr/>
          <p:nvPr/>
        </p:nvSpPr>
        <p:spPr>
          <a:xfrm rot="10800000">
            <a:off x="2402886" y="2220712"/>
            <a:ext cx="2160240" cy="378042"/>
          </a:xfrm>
          <a:prstGeom prst="wedgeRectCallout">
            <a:avLst>
              <a:gd name="adj1" fmla="val -11039"/>
              <a:gd name="adj2" fmla="val 9337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nl-BE"/>
          </a:p>
        </p:txBody>
      </p:sp>
      <p:sp>
        <p:nvSpPr>
          <p:cNvPr id="13" name="Rechthoekige toelichting 12"/>
          <p:cNvSpPr/>
          <p:nvPr/>
        </p:nvSpPr>
        <p:spPr>
          <a:xfrm rot="10800000">
            <a:off x="79741" y="4635034"/>
            <a:ext cx="2193605" cy="408881"/>
          </a:xfrm>
          <a:prstGeom prst="wedgeRectCallout">
            <a:avLst>
              <a:gd name="adj1" fmla="val -11039"/>
              <a:gd name="adj2" fmla="val 9337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nl-BE"/>
          </a:p>
        </p:txBody>
      </p:sp>
      <p:pic>
        <p:nvPicPr>
          <p:cNvPr id="14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087" y="2679762"/>
            <a:ext cx="2143712" cy="204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hthoekige toelichting 14"/>
          <p:cNvSpPr/>
          <p:nvPr/>
        </p:nvSpPr>
        <p:spPr>
          <a:xfrm rot="10800000">
            <a:off x="4687087" y="4650983"/>
            <a:ext cx="2160240" cy="378042"/>
          </a:xfrm>
          <a:prstGeom prst="wedgeRectCallout">
            <a:avLst>
              <a:gd name="adj1" fmla="val -11039"/>
              <a:gd name="adj2" fmla="val 9337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nl-BE"/>
          </a:p>
        </p:txBody>
      </p:sp>
      <p:pic>
        <p:nvPicPr>
          <p:cNvPr id="16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887" y="2679762"/>
            <a:ext cx="2160239" cy="2055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hthoekige toelichting 16"/>
          <p:cNvSpPr/>
          <p:nvPr/>
        </p:nvSpPr>
        <p:spPr>
          <a:xfrm rot="10800000">
            <a:off x="2402886" y="4650982"/>
            <a:ext cx="2160240" cy="378042"/>
          </a:xfrm>
          <a:prstGeom prst="wedgeRectCallout">
            <a:avLst>
              <a:gd name="adj1" fmla="val -11039"/>
              <a:gd name="adj2" fmla="val 9337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nl-BE"/>
          </a:p>
        </p:txBody>
      </p:sp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503" y="235801"/>
            <a:ext cx="2143403" cy="203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hthoekige toelichting 18"/>
          <p:cNvSpPr/>
          <p:nvPr/>
        </p:nvSpPr>
        <p:spPr>
          <a:xfrm rot="10800000">
            <a:off x="6920502" y="2207022"/>
            <a:ext cx="2160240" cy="378042"/>
          </a:xfrm>
          <a:prstGeom prst="wedgeRectCallout">
            <a:avLst>
              <a:gd name="adj1" fmla="val -11039"/>
              <a:gd name="adj2" fmla="val 9337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nl-BE"/>
          </a:p>
        </p:txBody>
      </p:sp>
      <p:sp>
        <p:nvSpPr>
          <p:cNvPr id="20" name="Tekstvak 19"/>
          <p:cNvSpPr txBox="1"/>
          <p:nvPr/>
        </p:nvSpPr>
        <p:spPr>
          <a:xfrm>
            <a:off x="255675" y="2220713"/>
            <a:ext cx="1909079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nl-BE" sz="1200" dirty="0"/>
              <a:t>Brainstorming sur </a:t>
            </a:r>
            <a:r>
              <a:rPr lang="nl-BE" sz="1200" dirty="0" err="1"/>
              <a:t>le </a:t>
            </a:r>
            <a:r>
              <a:rPr lang="nl-BE" sz="1200" dirty="0"/>
              <a:t>sujet</a:t>
            </a:r>
          </a:p>
        </p:txBody>
      </p:sp>
      <p:sp>
        <p:nvSpPr>
          <p:cNvPr id="21" name="Tekstvak 20"/>
          <p:cNvSpPr txBox="1"/>
          <p:nvPr/>
        </p:nvSpPr>
        <p:spPr>
          <a:xfrm>
            <a:off x="2420454" y="2254280"/>
            <a:ext cx="2142673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nl-BE" sz="1200" dirty="0" err="1"/>
              <a:t>Adapter le texte à une </a:t>
            </a:r>
            <a:r>
              <a:rPr lang="nl-BE" sz="1200" dirty="0"/>
              <a:t>histoire</a:t>
            </a:r>
          </a:p>
        </p:txBody>
      </p:sp>
      <p:sp>
        <p:nvSpPr>
          <p:cNvPr id="22" name="Tekstvak 21"/>
          <p:cNvSpPr txBox="1"/>
          <p:nvPr/>
        </p:nvSpPr>
        <p:spPr>
          <a:xfrm>
            <a:off x="230422" y="4684496"/>
            <a:ext cx="1909079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nl-BE" sz="1200" dirty="0" err="1"/>
              <a:t>Enregistrement du récit</a:t>
            </a:r>
            <a:endParaRPr lang="nl-BE" sz="1200" dirty="0"/>
          </a:p>
        </p:txBody>
      </p:sp>
      <p:sp>
        <p:nvSpPr>
          <p:cNvPr id="23" name="Tekstvak 22"/>
          <p:cNvSpPr txBox="1"/>
          <p:nvPr/>
        </p:nvSpPr>
        <p:spPr>
          <a:xfrm>
            <a:off x="7029247" y="2251998"/>
            <a:ext cx="2051495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nl-BE" sz="1200" dirty="0" err="1"/>
              <a:t>Trouver et prendre des </a:t>
            </a:r>
            <a:r>
              <a:rPr lang="nl-BE" dirty="0"/>
              <a:t>photos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2402887" y="4709714"/>
            <a:ext cx="2188568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nl-BE" sz="1200" dirty="0"/>
              <a:t>Effacement de la voix-off et de la </a:t>
            </a:r>
            <a:r>
              <a:rPr lang="nl-BE" sz="1200" dirty="0" err="1"/>
              <a:t>musique</a:t>
            </a:r>
            <a:endParaRPr lang="nl-BE" sz="1200" dirty="0"/>
          </a:p>
        </p:txBody>
      </p:sp>
      <p:sp>
        <p:nvSpPr>
          <p:cNvPr id="25" name="Tekstvak 24"/>
          <p:cNvSpPr txBox="1"/>
          <p:nvPr/>
        </p:nvSpPr>
        <p:spPr>
          <a:xfrm>
            <a:off x="4712508" y="4708341"/>
            <a:ext cx="2188568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nl-BE" dirty="0"/>
              <a:t>Montage vidéo</a:t>
            </a:r>
          </a:p>
        </p:txBody>
      </p:sp>
      <p:sp>
        <p:nvSpPr>
          <p:cNvPr id="26" name="Rechthoek 25"/>
          <p:cNvSpPr/>
          <p:nvPr/>
        </p:nvSpPr>
        <p:spPr>
          <a:xfrm>
            <a:off x="4687667" y="249493"/>
            <a:ext cx="2160240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nl-BE"/>
          </a:p>
        </p:txBody>
      </p:sp>
      <p:sp>
        <p:nvSpPr>
          <p:cNvPr id="30" name="Rechthoek 29"/>
          <p:cNvSpPr/>
          <p:nvPr/>
        </p:nvSpPr>
        <p:spPr>
          <a:xfrm>
            <a:off x="6937127" y="2702824"/>
            <a:ext cx="2160240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nl-BE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876" y="235802"/>
            <a:ext cx="2181822" cy="2076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hthoekige toelichting 27"/>
          <p:cNvSpPr/>
          <p:nvPr/>
        </p:nvSpPr>
        <p:spPr>
          <a:xfrm rot="10800000">
            <a:off x="4676875" y="2220710"/>
            <a:ext cx="2181822" cy="378043"/>
          </a:xfrm>
          <a:prstGeom prst="wedgeRectCallout">
            <a:avLst>
              <a:gd name="adj1" fmla="val -11039"/>
              <a:gd name="adj2" fmla="val 9337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nl-BE"/>
          </a:p>
        </p:txBody>
      </p:sp>
      <p:sp>
        <p:nvSpPr>
          <p:cNvPr id="29" name="Tekstvak 28"/>
          <p:cNvSpPr txBox="1"/>
          <p:nvPr/>
        </p:nvSpPr>
        <p:spPr>
          <a:xfrm>
            <a:off x="4612357" y="2264924"/>
            <a:ext cx="2316836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nl-BE" sz="1200" dirty="0" err="1"/>
              <a:t>Écouter l'</a:t>
            </a:r>
            <a:r>
              <a:rPr lang="nl-BE" sz="1200" dirty="0"/>
              <a:t>histoire </a:t>
            </a:r>
            <a:r>
              <a:rPr lang="nl-BE" sz="1200" dirty="0" err="1"/>
              <a:t>des autres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141" y="2672986"/>
            <a:ext cx="2166562" cy="2013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hthoekige toelichting 31"/>
          <p:cNvSpPr/>
          <p:nvPr/>
        </p:nvSpPr>
        <p:spPr>
          <a:xfrm rot="10800000">
            <a:off x="6920502" y="4650982"/>
            <a:ext cx="2176864" cy="365279"/>
          </a:xfrm>
          <a:prstGeom prst="wedgeRectCallout">
            <a:avLst>
              <a:gd name="adj1" fmla="val -11039"/>
              <a:gd name="adj2" fmla="val 9337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nl-BE"/>
          </a:p>
        </p:txBody>
      </p:sp>
      <p:sp>
        <p:nvSpPr>
          <p:cNvPr id="33" name="Tekstvak 32"/>
          <p:cNvSpPr txBox="1"/>
          <p:nvPr/>
        </p:nvSpPr>
        <p:spPr>
          <a:xfrm>
            <a:off x="6981948" y="4677267"/>
            <a:ext cx="2086637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nl-BE" sz="1200" dirty="0"/>
              <a:t>Présentation et évaluation</a:t>
            </a:r>
          </a:p>
        </p:txBody>
      </p:sp>
      <p:pic>
        <p:nvPicPr>
          <p:cNvPr id="27" name="Afbeelding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122" y="4332750"/>
            <a:ext cx="683186" cy="32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837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9"/>
          <p:cNvSpPr txBox="1"/>
          <p:nvPr/>
        </p:nvSpPr>
        <p:spPr>
          <a:xfrm>
            <a:off x="1193875" y="14525"/>
            <a:ext cx="79500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9"/>
          <p:cNvSpPr txBox="1"/>
          <p:nvPr/>
        </p:nvSpPr>
        <p:spPr>
          <a:xfrm>
            <a:off x="1193875" y="965475"/>
            <a:ext cx="5635200" cy="3370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905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nl" sz="4500" b="1" i="0" u="none" strike="noStrike" cap="none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Faire un podcast : </a:t>
            </a:r>
            <a:endParaRPr sz="4500" b="1" i="0" u="none" strike="noStrike" cap="none" dirty="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1905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nl" sz="4500" b="0" i="0" u="none" strike="noStrike" cap="none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Entraînons-nous</a:t>
            </a:r>
          </a:p>
          <a:p>
            <a:pPr marL="1905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endParaRPr lang="nl" sz="4500" dirty="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1905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nl" sz="4500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Audio</a:t>
            </a:r>
            <a:endParaRPr sz="4500" b="0" i="0" u="none" strike="noStrike" cap="none" dirty="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71" name="Google Shape;171;p9"/>
          <p:cNvPicPr preferRelativeResize="0"/>
          <p:nvPr/>
        </p:nvPicPr>
        <p:blipFill rotWithShape="1">
          <a:blip r:embed="rId3">
            <a:alphaModFix/>
          </a:blip>
          <a:srcRect l="6317" t="24912" r="2382" b="20239"/>
          <a:stretch/>
        </p:blipFill>
        <p:spPr>
          <a:xfrm>
            <a:off x="0" y="4483582"/>
            <a:ext cx="1144050" cy="4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1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1"/>
          <p:cNvSpPr txBox="1"/>
          <p:nvPr/>
        </p:nvSpPr>
        <p:spPr>
          <a:xfrm>
            <a:off x="0" y="0"/>
            <a:ext cx="1560000" cy="75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90500" lvl="0">
              <a:lnSpc>
                <a:spcPct val="115000"/>
              </a:lnSpc>
              <a:buSzPts val="1500"/>
            </a:pPr>
            <a:r>
              <a:rPr lang="en-US" sz="1600" b="1" dirty="0"/>
              <a:t>Réaliser un podcast</a:t>
            </a:r>
            <a:endParaRPr sz="1500" b="1" i="0" u="none" strike="noStrike" cap="none" dirty="0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12" name="Google Shape;199;p11"/>
          <p:cNvSpPr txBox="1"/>
          <p:nvPr/>
        </p:nvSpPr>
        <p:spPr>
          <a:xfrm>
            <a:off x="1560025" y="-6925"/>
            <a:ext cx="6261900" cy="1060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41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241300" lvl="0">
              <a:lnSpc>
                <a:spcPct val="115000"/>
              </a:lnSpc>
              <a:buSzPts val="1800"/>
            </a:pPr>
            <a:r>
              <a:rPr lang="nl" sz="1800" b="1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Étape </a:t>
            </a:r>
            <a:r>
              <a:rPr lang="nl" sz="1800" b="1" dirty="0">
                <a:latin typeface="Raleway"/>
                <a:ea typeface="Raleway"/>
                <a:cs typeface="Raleway"/>
                <a:sym typeface="Raleway"/>
              </a:rPr>
              <a:t>6 </a:t>
            </a:r>
            <a:r>
              <a:rPr lang="nl" sz="1800" b="1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nl" sz="1800" b="1" dirty="0">
                <a:latin typeface="Raleway"/>
                <a:ea typeface="Raleway"/>
                <a:cs typeface="Raleway"/>
                <a:sym typeface="Raleway"/>
              </a:rPr>
              <a:t>Lecture du récit</a:t>
            </a:r>
            <a:endParaRPr lang="nl" sz="1800" b="1" i="0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241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350" b="0" i="0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0" name="Google Shape;171;p9"/>
          <p:cNvPicPr preferRelativeResize="0"/>
          <p:nvPr/>
        </p:nvPicPr>
        <p:blipFill rotWithShape="1">
          <a:blip r:embed="rId3">
            <a:alphaModFix/>
          </a:blip>
          <a:srcRect l="6317" t="24912" r="2382" b="20239"/>
          <a:stretch/>
        </p:blipFill>
        <p:spPr>
          <a:xfrm>
            <a:off x="7884853" y="237507"/>
            <a:ext cx="1144050" cy="4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562131" y="1828800"/>
            <a:ext cx="29690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err="1"/>
              <a:t>Écoutez </a:t>
            </a:r>
            <a:r>
              <a:rPr lang="fr-BE" dirty="0"/>
              <a:t>les </a:t>
            </a:r>
            <a:r>
              <a:rPr lang="fr-BE" dirty="0" err="1"/>
              <a:t>histoires/podcasts des autres</a:t>
            </a:r>
            <a:endParaRPr lang="en-US" dirty="0"/>
          </a:p>
        </p:txBody>
      </p:sp>
      <p:pic>
        <p:nvPicPr>
          <p:cNvPr id="13" name="Google Shape;195;p11"/>
          <p:cNvPicPr preferRelativeResize="0"/>
          <p:nvPr/>
        </p:nvPicPr>
        <p:blipFill rotWithShape="1">
          <a:blip r:embed="rId4">
            <a:alphaModFix/>
          </a:blip>
          <a:srcRect l="22181" t="35802" r="28194" b="-1409"/>
          <a:stretch/>
        </p:blipFill>
        <p:spPr>
          <a:xfrm rot="10800000">
            <a:off x="6947625" y="2948375"/>
            <a:ext cx="2239475" cy="218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80;p4"/>
          <p:cNvSpPr/>
          <p:nvPr/>
        </p:nvSpPr>
        <p:spPr>
          <a:xfrm>
            <a:off x="6804662" y="3256189"/>
            <a:ext cx="1379671" cy="1460666"/>
          </a:xfrm>
          <a:prstGeom prst="ellipse">
            <a:avLst/>
          </a:prstGeom>
          <a:solidFill>
            <a:srgbClr val="C9B0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Google Shape;97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26198" y="3599487"/>
            <a:ext cx="736597" cy="710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5817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1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11"/>
          <p:cNvPicPr preferRelativeResize="0"/>
          <p:nvPr/>
        </p:nvPicPr>
        <p:blipFill rotWithShape="1">
          <a:blip r:embed="rId3">
            <a:alphaModFix/>
          </a:blip>
          <a:srcRect l="22181" t="35802" r="28194" b="-1409"/>
          <a:stretch/>
        </p:blipFill>
        <p:spPr>
          <a:xfrm rot="10800000">
            <a:off x="6947625" y="2948375"/>
            <a:ext cx="2239475" cy="218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1"/>
          <p:cNvSpPr txBox="1"/>
          <p:nvPr/>
        </p:nvSpPr>
        <p:spPr>
          <a:xfrm>
            <a:off x="1560025" y="-6925"/>
            <a:ext cx="6261900" cy="1060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41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241300" lvl="0">
              <a:lnSpc>
                <a:spcPct val="115000"/>
              </a:lnSpc>
              <a:buSzPts val="1800"/>
            </a:pPr>
            <a:r>
              <a:rPr lang="nl" sz="1800" b="1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Étape </a:t>
            </a:r>
            <a:r>
              <a:rPr lang="nl" sz="1800" b="1" dirty="0">
                <a:latin typeface="Raleway"/>
                <a:ea typeface="Raleway"/>
                <a:cs typeface="Raleway"/>
                <a:sym typeface="Raleway"/>
              </a:rPr>
              <a:t>6 </a:t>
            </a:r>
            <a:r>
              <a:rPr lang="nl" sz="1800" b="1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nl" sz="1800" b="1" dirty="0">
                <a:latin typeface="Raleway"/>
                <a:ea typeface="Raleway"/>
                <a:cs typeface="Raleway"/>
                <a:sym typeface="Raleway"/>
              </a:rPr>
              <a:t>Lecture du récit</a:t>
            </a:r>
            <a:endParaRPr lang="nl" sz="1800" b="1" i="0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241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350" b="0" i="0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" name="Google Shape;80;p4"/>
          <p:cNvSpPr/>
          <p:nvPr/>
        </p:nvSpPr>
        <p:spPr>
          <a:xfrm>
            <a:off x="6804662" y="3256189"/>
            <a:ext cx="1379671" cy="1460666"/>
          </a:xfrm>
          <a:prstGeom prst="ellipse">
            <a:avLst/>
          </a:prstGeom>
          <a:solidFill>
            <a:srgbClr val="C9B0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45416" y="4078978"/>
            <a:ext cx="5661173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1600" b="1" dirty="0">
                <a:latin typeface="Raleway"/>
                <a:ea typeface="Raleway"/>
                <a:cs typeface="Raleway"/>
              </a:rPr>
              <a:t>Enregistrement : </a:t>
            </a:r>
            <a:r>
              <a:rPr lang="en-US" sz="1600" dirty="0">
                <a:latin typeface="Raleway"/>
                <a:ea typeface="Raleway"/>
                <a:cs typeface="Raleway"/>
              </a:rPr>
              <a:t>avec intonation, clarté de la voix, rythme de la narration. </a:t>
            </a:r>
            <a:r>
              <a:rPr lang="en-US" sz="1600" b="1" dirty="0">
                <a:latin typeface="Raleway"/>
                <a:ea typeface="Raleway"/>
                <a:cs typeface="Raleway"/>
              </a:rPr>
              <a:t>Veillez à ce qu'il ne soit pas évident que vous lisez un texte.</a:t>
            </a:r>
            <a:r>
              <a:rPr lang="en-US" sz="1600" dirty="0">
                <a:latin typeface="Raleway"/>
                <a:ea typeface="Raleway"/>
                <a:cs typeface="Raleway"/>
              </a:rPr>
              <a:t> Faites une pause (le silence parle). </a:t>
            </a:r>
            <a:endParaRPr lang="es-ES" sz="1600" dirty="0">
              <a:latin typeface="Raleway"/>
              <a:ea typeface="Raleway"/>
              <a:cs typeface="Raleway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20164" y="1533889"/>
            <a:ext cx="6537871" cy="34624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1800" dirty="0">
                <a:latin typeface="Raleway"/>
                <a:ea typeface="Raleway"/>
                <a:cs typeface="Raleway"/>
              </a:rPr>
              <a:t>- Lisez en vous tenant debout, le nez en l'air.</a:t>
            </a:r>
            <a:r>
              <a:rPr lang="es-ES" sz="1800" dirty="0">
                <a:latin typeface="Raleway"/>
                <a:ea typeface="Raleway"/>
                <a:cs typeface="Raleway"/>
              </a:rPr>
              <a:t>.. </a:t>
            </a:r>
            <a:endParaRPr lang="en-US" sz="1800" dirty="0">
              <a:latin typeface="Raleway"/>
              <a:ea typeface="Raleway"/>
              <a:cs typeface="Raleway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20164" y="2054442"/>
            <a:ext cx="6931145" cy="6232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1800" dirty="0">
                <a:latin typeface="Raleway"/>
                <a:ea typeface="Raleway"/>
                <a:cs typeface="Raleway"/>
              </a:rPr>
              <a:t>- Lisez, enregistrez et écoutez. Comprenez ce que vous lisez, découvrez les problèmes d'intonation, de diction, de ponctuation, de fluidité, etc.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11111" y="2808770"/>
            <a:ext cx="7317338" cy="6232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1800" dirty="0">
                <a:latin typeface="Raleway"/>
                <a:ea typeface="Raleway"/>
                <a:cs typeface="Raleway"/>
              </a:rPr>
              <a:t>- C'est un exercice personnel, une étude et une découverte personnelle. </a:t>
            </a:r>
          </a:p>
          <a:p>
            <a:r>
              <a:rPr lang="en-US" sz="1800" dirty="0">
                <a:latin typeface="Raleway"/>
                <a:ea typeface="Raleway"/>
                <a:cs typeface="Raleway"/>
              </a:rPr>
              <a:t>Il est également bon d'écouter des </a:t>
            </a:r>
            <a:r>
              <a:rPr lang="fr-BE" sz="1800" dirty="0" err="1">
                <a:latin typeface="Raleway"/>
                <a:ea typeface="Raleway"/>
                <a:cs typeface="Raleway"/>
              </a:rPr>
              <a:t>lecteurs </a:t>
            </a:r>
            <a:r>
              <a:rPr lang="en-US" sz="1800" dirty="0">
                <a:latin typeface="Raleway"/>
                <a:ea typeface="Raleway"/>
                <a:cs typeface="Raleway"/>
              </a:rPr>
              <a:t>professionnels</a:t>
            </a:r>
            <a:r>
              <a:rPr lang="fr-BE" sz="1800" dirty="0">
                <a:latin typeface="Raleway"/>
                <a:ea typeface="Raleway"/>
                <a:cs typeface="Raleway"/>
              </a:rPr>
              <a:t>.</a:t>
            </a:r>
            <a:endParaRPr lang="en-US" sz="1800" dirty="0">
              <a:latin typeface="Raleway"/>
              <a:ea typeface="Raleway"/>
              <a:cs typeface="Raleway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47323" y="1038875"/>
            <a:ext cx="4170052" cy="346249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s-ES" sz="1800" dirty="0" err="1">
                <a:latin typeface="Raleway"/>
                <a:ea typeface="Raleway"/>
                <a:cs typeface="Raleway"/>
              </a:rPr>
              <a:t>- La </a:t>
            </a:r>
            <a:r>
              <a:rPr lang="es-ES" sz="1800" dirty="0">
                <a:latin typeface="Raleway"/>
                <a:ea typeface="Raleway"/>
                <a:cs typeface="Raleway"/>
              </a:rPr>
              <a:t>lecture </a:t>
            </a:r>
            <a:r>
              <a:rPr lang="es-ES" sz="1800" dirty="0" err="1">
                <a:latin typeface="Raleway"/>
                <a:ea typeface="Raleway"/>
                <a:cs typeface="Raleway"/>
              </a:rPr>
              <a:t>à haute voix améliore votre lecture</a:t>
            </a:r>
            <a:endParaRPr lang="en-US" sz="1800" dirty="0">
              <a:latin typeface="Raleway"/>
              <a:ea typeface="Raleway"/>
              <a:cs typeface="Ralewa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47323" y="3599487"/>
            <a:ext cx="3308839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fr-BE" sz="1800" dirty="0" err="1">
                <a:latin typeface="Raleway"/>
                <a:ea typeface="Raleway"/>
                <a:cs typeface="Raleway"/>
              </a:rPr>
              <a:t>- Exercice </a:t>
            </a:r>
            <a:r>
              <a:rPr lang="fr-BE" sz="1800" dirty="0">
                <a:latin typeface="Raleway"/>
                <a:ea typeface="Raleway"/>
                <a:cs typeface="Raleway"/>
              </a:rPr>
              <a:t>: </a:t>
            </a:r>
            <a:r>
              <a:rPr lang="fr-BE" sz="1800" dirty="0" err="1">
                <a:latin typeface="Raleway"/>
                <a:ea typeface="Raleway"/>
                <a:cs typeface="Raleway"/>
              </a:rPr>
              <a:t>lire avec </a:t>
            </a:r>
            <a:r>
              <a:rPr lang="fr-BE" sz="1800" dirty="0">
                <a:latin typeface="Raleway"/>
                <a:ea typeface="Raleway"/>
                <a:cs typeface="Raleway"/>
              </a:rPr>
              <a:t>un stylo </a:t>
            </a:r>
            <a:endParaRPr lang="en-US" sz="1800" dirty="0">
              <a:latin typeface="Raleway"/>
              <a:ea typeface="Raleway"/>
              <a:cs typeface="Raleway"/>
            </a:endParaRPr>
          </a:p>
        </p:txBody>
      </p:sp>
      <p:pic>
        <p:nvPicPr>
          <p:cNvPr id="16" name="Google Shape;97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6198" y="3599487"/>
            <a:ext cx="736597" cy="710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71;p9"/>
          <p:cNvPicPr preferRelativeResize="0"/>
          <p:nvPr/>
        </p:nvPicPr>
        <p:blipFill rotWithShape="1">
          <a:blip r:embed="rId5">
            <a:alphaModFix/>
          </a:blip>
          <a:srcRect l="6317" t="24912" r="2382" b="20239"/>
          <a:stretch/>
        </p:blipFill>
        <p:spPr>
          <a:xfrm>
            <a:off x="7884853" y="237507"/>
            <a:ext cx="1144050" cy="4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98;p11"/>
          <p:cNvSpPr txBox="1"/>
          <p:nvPr/>
        </p:nvSpPr>
        <p:spPr>
          <a:xfrm>
            <a:off x="0" y="0"/>
            <a:ext cx="1560000" cy="75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90500" lvl="0">
              <a:lnSpc>
                <a:spcPct val="115000"/>
              </a:lnSpc>
              <a:buSzPts val="1500"/>
            </a:pPr>
            <a:r>
              <a:rPr lang="en-US" sz="1600" b="1" dirty="0"/>
              <a:t>Réaliser un podcast</a:t>
            </a:r>
            <a:endParaRPr sz="1500" b="1" i="0" u="none" strike="noStrike" cap="none" dirty="0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  <p:extLst>
      <p:ext uri="{BB962C8B-B14F-4D97-AF65-F5344CB8AC3E}">
        <p14:creationId xmlns:p14="http://schemas.microsoft.com/office/powerpoint/2010/main" val="404079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1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11"/>
          <p:cNvPicPr preferRelativeResize="0"/>
          <p:nvPr/>
        </p:nvPicPr>
        <p:blipFill rotWithShape="1">
          <a:blip r:embed="rId3">
            <a:alphaModFix/>
          </a:blip>
          <a:srcRect l="22181" t="35802" r="28194" b="-1409"/>
          <a:stretch/>
        </p:blipFill>
        <p:spPr>
          <a:xfrm rot="10800000">
            <a:off x="6947625" y="2948375"/>
            <a:ext cx="2239475" cy="21882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1;p4"/>
          <p:cNvSpPr/>
          <p:nvPr/>
        </p:nvSpPr>
        <p:spPr>
          <a:xfrm>
            <a:off x="7047963" y="3330941"/>
            <a:ext cx="1262700" cy="1246800"/>
          </a:xfrm>
          <a:prstGeom prst="ellipse">
            <a:avLst/>
          </a:prstGeom>
          <a:solidFill>
            <a:srgbClr val="E270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Google Shape;98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25923" y="3514835"/>
            <a:ext cx="728935" cy="87901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336;p67"/>
          <p:cNvSpPr/>
          <p:nvPr/>
        </p:nvSpPr>
        <p:spPr>
          <a:xfrm>
            <a:off x="1666627" y="838496"/>
            <a:ext cx="6318675" cy="900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190500">
              <a:lnSpc>
                <a:spcPct val="115000"/>
              </a:lnSpc>
              <a:buSzPts val="1500"/>
            </a:pPr>
            <a:r>
              <a:rPr lang="fr-BE" sz="1500" dirty="0" err="1">
                <a:latin typeface="Raleway Thin"/>
                <a:ea typeface="Raleway Thin"/>
                <a:cs typeface="Raleway Thin"/>
                <a:sym typeface="Georgia"/>
              </a:rPr>
              <a:t>Utiliser vos propres photos</a:t>
            </a:r>
            <a:endParaRPr sz="1800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26" name="Picture 2" descr="Kan een afbeelding zijn van een of meer mensen, scherm en teks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067" y="872687"/>
            <a:ext cx="7206964" cy="405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199;p11"/>
          <p:cNvSpPr txBox="1"/>
          <p:nvPr/>
        </p:nvSpPr>
        <p:spPr>
          <a:xfrm>
            <a:off x="1560025" y="-6925"/>
            <a:ext cx="6261900" cy="1060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41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241300" lvl="0">
              <a:lnSpc>
                <a:spcPct val="115000"/>
              </a:lnSpc>
              <a:buSzPts val="1800"/>
            </a:pPr>
            <a:r>
              <a:rPr lang="nl" sz="1800" b="1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Étape </a:t>
            </a:r>
            <a:r>
              <a:rPr lang="nl" sz="1800" b="1" dirty="0">
                <a:latin typeface="Raleway"/>
                <a:ea typeface="Raleway"/>
                <a:cs typeface="Raleway"/>
                <a:sym typeface="Raleway"/>
              </a:rPr>
              <a:t>6 </a:t>
            </a:r>
            <a:r>
              <a:rPr lang="nl" sz="1800" b="1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nl" sz="1800" b="1" dirty="0">
                <a:latin typeface="Raleway"/>
                <a:ea typeface="Raleway"/>
                <a:cs typeface="Raleway"/>
                <a:sym typeface="Raleway"/>
              </a:rPr>
              <a:t>Lecture du récit</a:t>
            </a:r>
            <a:endParaRPr lang="nl" sz="1800" b="1" i="0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241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350" b="0" i="0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0" name="Google Shape;171;p9"/>
          <p:cNvPicPr preferRelativeResize="0"/>
          <p:nvPr/>
        </p:nvPicPr>
        <p:blipFill rotWithShape="1">
          <a:blip r:embed="rId6">
            <a:alphaModFix/>
          </a:blip>
          <a:srcRect l="6317" t="24912" r="2382" b="20239"/>
          <a:stretch/>
        </p:blipFill>
        <p:spPr>
          <a:xfrm>
            <a:off x="7884853" y="237507"/>
            <a:ext cx="1144050" cy="4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98;p11"/>
          <p:cNvSpPr txBox="1"/>
          <p:nvPr/>
        </p:nvSpPr>
        <p:spPr>
          <a:xfrm>
            <a:off x="0" y="0"/>
            <a:ext cx="1560000" cy="75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90500" lvl="0">
              <a:lnSpc>
                <a:spcPct val="115000"/>
              </a:lnSpc>
              <a:buSzPts val="1500"/>
            </a:pPr>
            <a:r>
              <a:rPr lang="en-US" sz="1600" b="1" dirty="0"/>
              <a:t>Réaliser un podcast</a:t>
            </a:r>
            <a:endParaRPr sz="1500" b="1" i="0" u="none" strike="noStrike" cap="none" dirty="0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  <p:extLst>
      <p:ext uri="{BB962C8B-B14F-4D97-AF65-F5344CB8AC3E}">
        <p14:creationId xmlns:p14="http://schemas.microsoft.com/office/powerpoint/2010/main" val="4076694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500" y="313283"/>
            <a:ext cx="7703155" cy="4340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8" name="Google Shape;228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9722" y="3438350"/>
            <a:ext cx="1444948" cy="1540888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13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13"/>
          <p:cNvSpPr/>
          <p:nvPr/>
        </p:nvSpPr>
        <p:spPr>
          <a:xfrm>
            <a:off x="6361500" y="2483525"/>
            <a:ext cx="2404500" cy="24045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185738" algn="bl" rotWithShape="0">
              <a:srgbClr val="000000">
                <a:alpha val="47843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3"/>
          <p:cNvSpPr txBox="1"/>
          <p:nvPr/>
        </p:nvSpPr>
        <p:spPr>
          <a:xfrm>
            <a:off x="6424525" y="2826000"/>
            <a:ext cx="2404500" cy="16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905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nl" sz="3600" b="0" i="0" u="none" strike="noStrike" cap="none">
                <a:solidFill>
                  <a:srgbClr val="E09595"/>
                </a:solidFill>
                <a:latin typeface="Raleway Thin"/>
                <a:ea typeface="Raleway Thin"/>
                <a:cs typeface="Raleway Thin"/>
                <a:sym typeface="Raleway Thin"/>
              </a:rPr>
              <a:t>TIP</a:t>
            </a:r>
            <a:br>
              <a:rPr lang="nl" sz="3600" b="0" i="0" u="none" strike="noStrike" cap="none">
                <a:solidFill>
                  <a:srgbClr val="A3D4E9"/>
                </a:solidFill>
                <a:latin typeface="Raleway Thin"/>
                <a:ea typeface="Raleway Thin"/>
                <a:cs typeface="Raleway Thin"/>
                <a:sym typeface="Raleway Thin"/>
              </a:rPr>
            </a:br>
            <a:r>
              <a:rPr lang="nl" sz="155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Important : </a:t>
            </a:r>
            <a:endParaRPr sz="1550" b="1" i="0" u="none" strike="noStrike" cap="non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1905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Arial"/>
              <a:buNone/>
            </a:pPr>
            <a:r>
              <a:rPr lang="nl" sz="155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trouver un endroit approprié pour enregistrer.</a:t>
            </a:r>
            <a:endParaRPr sz="1550" b="0" i="0" u="none" strike="noStrike" cap="non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" name="Google Shape;199;p11"/>
          <p:cNvSpPr txBox="1"/>
          <p:nvPr/>
        </p:nvSpPr>
        <p:spPr>
          <a:xfrm>
            <a:off x="1560025" y="-6925"/>
            <a:ext cx="6261900" cy="101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41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r>
              <a:rPr lang="nl" sz="1800" b="1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Étape </a:t>
            </a:r>
            <a:r>
              <a:rPr lang="nl" sz="1800" b="1" dirty="0">
                <a:latin typeface="Raleway"/>
                <a:ea typeface="Raleway"/>
                <a:cs typeface="Raleway"/>
                <a:sym typeface="Raleway"/>
              </a:rPr>
              <a:t>7 </a:t>
            </a:r>
            <a:r>
              <a:rPr lang="nl" sz="1800" b="1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-US" sz="1800" b="1" dirty="0">
                <a:latin typeface="Raleway"/>
                <a:ea typeface="Raleway"/>
                <a:cs typeface="Raleway"/>
                <a:sym typeface="Georgia"/>
              </a:rPr>
              <a:t>enregistrer la voix off (narration, voix off)</a:t>
            </a:r>
          </a:p>
          <a:p>
            <a:pPr marL="241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350" b="0" i="0" u="none" strike="noStrike" cap="none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" name="Google Shape;198;p11"/>
          <p:cNvSpPr txBox="1"/>
          <p:nvPr/>
        </p:nvSpPr>
        <p:spPr>
          <a:xfrm>
            <a:off x="0" y="0"/>
            <a:ext cx="1560000" cy="75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90500" lvl="0">
              <a:lnSpc>
                <a:spcPct val="115000"/>
              </a:lnSpc>
              <a:buSzPts val="1500"/>
            </a:pPr>
            <a:r>
              <a:rPr lang="en-US" sz="1600" b="1" dirty="0"/>
              <a:t>Réaliser un podcast</a:t>
            </a:r>
            <a:endParaRPr sz="1500" b="1" i="0" u="none" strike="noStrike" cap="none" dirty="0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9;p2"/>
          <p:cNvSpPr/>
          <p:nvPr/>
        </p:nvSpPr>
        <p:spPr>
          <a:xfrm>
            <a:off x="12450" y="-7782"/>
            <a:ext cx="1181925" cy="5151281"/>
          </a:xfrm>
          <a:prstGeom prst="rect">
            <a:avLst/>
          </a:prstGeom>
          <a:solidFill>
            <a:srgbClr val="C9B086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buSzPts val="1400"/>
            </a:pPr>
            <a:endParaRPr sz="110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025" y="714097"/>
            <a:ext cx="3924300" cy="417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725" y="714097"/>
            <a:ext cx="3924300" cy="417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27725" y="172033"/>
            <a:ext cx="4490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err="1"/>
              <a:t>Besoin d</a:t>
            </a:r>
            <a:r>
              <a:rPr lang="fr-BE" dirty="0"/>
              <a:t>'</a:t>
            </a:r>
            <a:r>
              <a:rPr lang="fr-BE" dirty="0" err="1"/>
              <a:t>adapter </a:t>
            </a:r>
            <a:r>
              <a:rPr lang="fr-BE" dirty="0"/>
              <a:t>l'extension ? ( </a:t>
            </a:r>
            <a:r>
              <a:rPr lang="fr-BE" dirty="0" err="1"/>
              <a:t>nous avons besoin de </a:t>
            </a:r>
            <a:r>
              <a:rPr lang="fr-BE" dirty="0"/>
              <a:t>. </a:t>
            </a:r>
            <a:r>
              <a:rPr lang="fr-BE" dirty="0" err="1"/>
              <a:t>wav </a:t>
            </a:r>
            <a:r>
              <a:rPr lang="fr-BE" dirty="0"/>
              <a:t>ou .mp3)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29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316083" y="138135"/>
            <a:ext cx="6541226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dirty="0"/>
              <a:t>Téléchargez un convertisseur audio/vidéo</a:t>
            </a:r>
          </a:p>
          <a:p>
            <a:r>
              <a:rPr lang="fr-BE" dirty="0"/>
              <a:t>Faites glisser le fichier dans la </a:t>
            </a:r>
            <a:r>
              <a:rPr lang="fr-BE" dirty="0" err="1"/>
              <a:t>fenêtre </a:t>
            </a:r>
            <a:r>
              <a:rPr lang="fr-BE" dirty="0"/>
              <a:t>et </a:t>
            </a:r>
            <a:r>
              <a:rPr lang="fr-BE" dirty="0" err="1"/>
              <a:t>convertissez-le </a:t>
            </a:r>
            <a:r>
              <a:rPr lang="fr-BE" dirty="0"/>
              <a:t>en . </a:t>
            </a:r>
            <a:r>
              <a:rPr lang="fr-BE" dirty="0" err="1"/>
              <a:t>wav.</a:t>
            </a:r>
            <a:endParaRPr lang="es-CO" dirty="0"/>
          </a:p>
        </p:txBody>
      </p:sp>
      <p:sp>
        <p:nvSpPr>
          <p:cNvPr id="4" name="Google Shape;59;p2"/>
          <p:cNvSpPr/>
          <p:nvPr/>
        </p:nvSpPr>
        <p:spPr>
          <a:xfrm>
            <a:off x="12450" y="-7782"/>
            <a:ext cx="1181925" cy="5151281"/>
          </a:xfrm>
          <a:prstGeom prst="rect">
            <a:avLst/>
          </a:prstGeom>
          <a:solidFill>
            <a:srgbClr val="C9B086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buSzPts val="1400"/>
            </a:pPr>
            <a:endParaRPr sz="110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159" y="889304"/>
            <a:ext cx="6377600" cy="410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5576935" y="1050202"/>
            <a:ext cx="1258431" cy="31687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49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559" y="2000082"/>
            <a:ext cx="5401922" cy="1237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1319467" y="665894"/>
            <a:ext cx="6456317" cy="136191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s-CO" dirty="0"/>
              <a:t>Comment </a:t>
            </a:r>
            <a:r>
              <a:rPr lang="es-CO" dirty="0" err="1"/>
              <a:t>convertir le format </a:t>
            </a:r>
            <a:r>
              <a:rPr lang="es-CO" dirty="0"/>
              <a:t>de </a:t>
            </a:r>
            <a:r>
              <a:rPr lang="es-CO" dirty="0" err="1"/>
              <a:t>mon </a:t>
            </a:r>
            <a:r>
              <a:rPr lang="es-CO" dirty="0"/>
              <a:t>audio </a:t>
            </a:r>
            <a:r>
              <a:rPr lang="es-CO" dirty="0" err="1"/>
              <a:t>en </a:t>
            </a:r>
            <a:r>
              <a:rPr lang="es-CO" dirty="0"/>
              <a:t>. </a:t>
            </a:r>
            <a:r>
              <a:rPr lang="es-CO" dirty="0" err="1"/>
              <a:t>wav </a:t>
            </a:r>
            <a:r>
              <a:rPr lang="es-CO" dirty="0"/>
              <a:t>( </a:t>
            </a:r>
            <a:r>
              <a:rPr lang="es-CO" dirty="0" err="1"/>
              <a:t>ou </a:t>
            </a:r>
            <a:r>
              <a:rPr lang="es-CO" dirty="0"/>
              <a:t>mp3)</a:t>
            </a:r>
          </a:p>
          <a:p>
            <a:pPr marL="257175" indent="-257175">
              <a:buAutoNum type="arabicPeriod"/>
            </a:pPr>
            <a:r>
              <a:rPr lang="es-CO" dirty="0" err="1"/>
              <a:t>Aller </a:t>
            </a:r>
            <a:r>
              <a:rPr lang="es-CO" dirty="0"/>
              <a:t>sur Google</a:t>
            </a:r>
          </a:p>
          <a:p>
            <a:pPr marL="257175" indent="-257175">
              <a:buAutoNum type="arabicPeriod"/>
            </a:pPr>
            <a:r>
              <a:rPr lang="es-CO" dirty="0" err="1"/>
              <a:t>Rechercher </a:t>
            </a:r>
            <a:r>
              <a:rPr lang="es-CO" dirty="0"/>
              <a:t>: </a:t>
            </a:r>
            <a:r>
              <a:rPr lang="es-CO" dirty="0" err="1"/>
              <a:t>convertir l'</a:t>
            </a:r>
            <a:r>
              <a:rPr lang="es-CO" dirty="0"/>
              <a:t>audio .... En </a:t>
            </a:r>
            <a:r>
              <a:rPr lang="es-CO" b="1" dirty="0">
                <a:solidFill>
                  <a:schemeClr val="tx1"/>
                </a:solidFill>
              </a:rPr>
              <a:t>. </a:t>
            </a:r>
            <a:r>
              <a:rPr lang="es-CO" b="1" dirty="0" err="1">
                <a:solidFill>
                  <a:schemeClr val="tx1"/>
                </a:solidFill>
              </a:rPr>
              <a:t>wav</a:t>
            </a:r>
            <a:endParaRPr lang="es-CO" b="1" dirty="0">
              <a:solidFill>
                <a:schemeClr val="tx1"/>
              </a:solidFill>
            </a:endParaRPr>
          </a:p>
          <a:p>
            <a:pPr marL="257175" indent="-257175">
              <a:buAutoNum type="arabicPeriod"/>
            </a:pPr>
            <a:r>
              <a:rPr lang="es-CO" dirty="0" err="1"/>
              <a:t>Chargez votre </a:t>
            </a:r>
            <a:r>
              <a:rPr lang="es-CO" dirty="0"/>
              <a:t>fichier </a:t>
            </a:r>
          </a:p>
          <a:p>
            <a:pPr marL="257175" indent="-257175">
              <a:buAutoNum type="arabicPeriod"/>
            </a:pPr>
            <a:r>
              <a:rPr lang="es-CO" dirty="0" err="1"/>
              <a:t>Sélectionnez </a:t>
            </a:r>
            <a:r>
              <a:rPr lang="es-CO" dirty="0"/>
              <a:t>pour </a:t>
            </a:r>
            <a:r>
              <a:rPr lang="es-CO" dirty="0" err="1"/>
              <a:t>convertir </a:t>
            </a:r>
            <a:r>
              <a:rPr lang="es-CO" dirty="0"/>
              <a:t>... Et </a:t>
            </a:r>
            <a:r>
              <a:rPr lang="es-CO" dirty="0" err="1"/>
              <a:t>téléchargez</a:t>
            </a:r>
            <a:endParaRPr lang="es-CO" dirty="0"/>
          </a:p>
          <a:p>
            <a:endParaRPr lang="es-CO" dirty="0"/>
          </a:p>
        </p:txBody>
      </p:sp>
      <p:sp>
        <p:nvSpPr>
          <p:cNvPr id="4" name="CuadroTexto 3"/>
          <p:cNvSpPr txBox="1"/>
          <p:nvPr/>
        </p:nvSpPr>
        <p:spPr>
          <a:xfrm>
            <a:off x="1518558" y="3324616"/>
            <a:ext cx="7106626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en-US" dirty="0"/>
              <a:t>Le format audio peut être vu dans le dossier où le fichier est stocké. En général, le nom du fichier se termine par .(l'extension de l'audio). Par exemple : "audio.wav" ou "audio.mp3".</a:t>
            </a:r>
            <a:endParaRPr lang="es-CO" dirty="0"/>
          </a:p>
        </p:txBody>
      </p:sp>
      <p:sp>
        <p:nvSpPr>
          <p:cNvPr id="5" name="Google Shape;59;p2"/>
          <p:cNvSpPr/>
          <p:nvPr/>
        </p:nvSpPr>
        <p:spPr>
          <a:xfrm>
            <a:off x="12450" y="-7782"/>
            <a:ext cx="1181925" cy="5151281"/>
          </a:xfrm>
          <a:prstGeom prst="rect">
            <a:avLst/>
          </a:prstGeom>
          <a:solidFill>
            <a:srgbClr val="C9B086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buSzPts val="1400"/>
            </a:pPr>
            <a:endParaRPr sz="1100"/>
          </a:p>
        </p:txBody>
      </p:sp>
      <p:sp>
        <p:nvSpPr>
          <p:cNvPr id="7" name="TextBox 6"/>
          <p:cNvSpPr txBox="1"/>
          <p:nvPr/>
        </p:nvSpPr>
        <p:spPr>
          <a:xfrm>
            <a:off x="1319467" y="153929"/>
            <a:ext cx="54168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err="1"/>
              <a:t>Conversion de l'</a:t>
            </a:r>
            <a:r>
              <a:rPr lang="fr-BE" b="1" dirty="0"/>
              <a:t>audio vers l'extension audio . </a:t>
            </a:r>
            <a:r>
              <a:rPr lang="fr-BE" b="1" dirty="0" err="1"/>
              <a:t>wav </a:t>
            </a:r>
            <a:r>
              <a:rPr lang="fr-BE" b="1" dirty="0"/>
              <a:t>sur Internet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74846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7552</TotalTime>
  <Words>625</Words>
  <Application>Microsoft Office PowerPoint</Application>
  <PresentationFormat>On-screen Show (16:9)</PresentationFormat>
  <Paragraphs>89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Georgia</vt:lpstr>
      <vt:lpstr>Arial</vt:lpstr>
      <vt:lpstr>Raleway</vt:lpstr>
      <vt:lpstr>Raleway Thin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Bart</dc:creator>
  <cp:keywords>, docId:DA95BFC05D54A21342D10C2CC0AFED59</cp:keywords>
  <cp:lastModifiedBy>IBON International</cp:lastModifiedBy>
  <cp:revision>75</cp:revision>
  <dcterms:modified xsi:type="dcterms:W3CDTF">2022-11-16T04:45:01Z</dcterms:modified>
</cp:coreProperties>
</file>