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Oxygen"/>
      <p:regular r:id="rId38"/>
      <p:bold r:id="rId39"/>
    </p:embeddedFont>
    <p:embeddedFont>
      <p:font typeface="Lato"/>
      <p:regular r:id="rId40"/>
      <p:bold r:id="rId41"/>
      <p:italic r:id="rId42"/>
      <p:boldItalic r:id="rId43"/>
    </p:embeddedFont>
    <p:embeddedFont>
      <p:font typeface="Raleway Thin"/>
      <p:regular r:id="rId44"/>
      <p:bold r:id="rId45"/>
      <p:italic r:id="rId46"/>
      <p:boldItalic r:id="rId47"/>
    </p:embeddedFont>
    <p:embeddedFont>
      <p:font typeface="Lato Light"/>
      <p:regular r:id="rId48"/>
      <p:bold r:id="rId49"/>
      <p:italic r:id="rId50"/>
      <p:boldItalic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2" roundtripDataSignature="AMtx7mgq6IjYk9GkpHfgzdYSQLdsNkG2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regular.fntdata"/><Relationship Id="rId42" Type="http://schemas.openxmlformats.org/officeDocument/2006/relationships/font" Target="fonts/Lato-italic.fntdata"/><Relationship Id="rId41" Type="http://schemas.openxmlformats.org/officeDocument/2006/relationships/font" Target="fonts/Lato-bold.fntdata"/><Relationship Id="rId44" Type="http://schemas.openxmlformats.org/officeDocument/2006/relationships/font" Target="fonts/RalewayThin-regular.fntdata"/><Relationship Id="rId43" Type="http://schemas.openxmlformats.org/officeDocument/2006/relationships/font" Target="fonts/Lato-boldItalic.fntdata"/><Relationship Id="rId46" Type="http://schemas.openxmlformats.org/officeDocument/2006/relationships/font" Target="fonts/RalewayThin-italic.fntdata"/><Relationship Id="rId45" Type="http://schemas.openxmlformats.org/officeDocument/2006/relationships/font" Target="fonts/RalewayThin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LatoLight-regular.fntdata"/><Relationship Id="rId47" Type="http://schemas.openxmlformats.org/officeDocument/2006/relationships/font" Target="fonts/RalewayThin-boldItalic.fntdata"/><Relationship Id="rId49" Type="http://schemas.openxmlformats.org/officeDocument/2006/relationships/font" Target="fonts/LatoLigh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font" Target="fonts/Raleway-bold.fntdata"/><Relationship Id="rId34" Type="http://schemas.openxmlformats.org/officeDocument/2006/relationships/font" Target="fonts/Raleway-regular.fntdata"/><Relationship Id="rId37" Type="http://schemas.openxmlformats.org/officeDocument/2006/relationships/font" Target="fonts/Raleway-boldItalic.fntdata"/><Relationship Id="rId36" Type="http://schemas.openxmlformats.org/officeDocument/2006/relationships/font" Target="fonts/Raleway-italic.fntdata"/><Relationship Id="rId39" Type="http://schemas.openxmlformats.org/officeDocument/2006/relationships/font" Target="fonts/Oxygen-bold.fntdata"/><Relationship Id="rId38" Type="http://schemas.openxmlformats.org/officeDocument/2006/relationships/font" Target="fonts/Oxygen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LatoLight-boldItalic.fntdata"/><Relationship Id="rId50" Type="http://schemas.openxmlformats.org/officeDocument/2006/relationships/font" Target="fonts/LatoLight-italic.fntdata"/><Relationship Id="rId52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" name="Google Shape;6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34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6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1" name="Google Shape;2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0" name="Google Shape;280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7" name="Google Shape;307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7" name="Google Shape;67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31" name="Google Shape;331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1" name="Google Shape;361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" name="Google Shape;385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7" name="Google Shape;397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" name="Google Shape;411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2" name="Google Shape;422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5" name="Google Shape;75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8" name="Google Shape;88;p3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3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3" name="Google Shape;53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6" name="Google Shape;56;p2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8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8"/>
          <p:cNvSpPr/>
          <p:nvPr/>
        </p:nvSpPr>
        <p:spPr>
          <a:xfrm>
            <a:off x="0" y="0"/>
            <a:ext cx="9144000" cy="1165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8"/>
          <p:cNvSpPr/>
          <p:nvPr/>
        </p:nvSpPr>
        <p:spPr>
          <a:xfrm>
            <a:off x="8991600" y="0"/>
            <a:ext cx="152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8"/>
          <p:cNvSpPr/>
          <p:nvPr/>
        </p:nvSpPr>
        <p:spPr>
          <a:xfrm>
            <a:off x="0" y="0"/>
            <a:ext cx="1524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8"/>
          <p:cNvSpPr/>
          <p:nvPr/>
        </p:nvSpPr>
        <p:spPr>
          <a:xfrm>
            <a:off x="146304" y="4793743"/>
            <a:ext cx="8833104" cy="2321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8"/>
          <p:cNvSpPr/>
          <p:nvPr/>
        </p:nvSpPr>
        <p:spPr>
          <a:xfrm>
            <a:off x="152400" y="118872"/>
            <a:ext cx="8833104" cy="4910328"/>
          </a:xfrm>
          <a:prstGeom prst="rect">
            <a:avLst/>
          </a:prstGeom>
          <a:noFill/>
          <a:ln cap="flat" cmpd="sng" w="9525">
            <a:solidFill>
              <a:srgbClr val="697E8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8"/>
          <p:cNvSpPr txBox="1"/>
          <p:nvPr>
            <p:ph idx="10" type="dt"/>
          </p:nvPr>
        </p:nvSpPr>
        <p:spPr>
          <a:xfrm>
            <a:off x="5791200" y="4803738"/>
            <a:ext cx="3044952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28"/>
          <p:cNvSpPr txBox="1"/>
          <p:nvPr>
            <p:ph idx="11" type="ftr"/>
          </p:nvPr>
        </p:nvSpPr>
        <p:spPr>
          <a:xfrm>
            <a:off x="304800" y="4808136"/>
            <a:ext cx="3581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" name="Google Shape;22;p28"/>
          <p:cNvSpPr txBox="1"/>
          <p:nvPr>
            <p:ph idx="12" type="sldNum"/>
          </p:nvPr>
        </p:nvSpPr>
        <p:spPr>
          <a:xfrm>
            <a:off x="4267200" y="4743450"/>
            <a:ext cx="609600" cy="33099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b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9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" name="Google Shape;32;p21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21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" name="Google Shape;37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23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4" name="Google Shape;44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5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8" name="Google Shape;48;p2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9" name="Google Shape;49;p25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jpg"/><Relationship Id="rId4" Type="http://schemas.openxmlformats.org/officeDocument/2006/relationships/image" Target="../media/image39.jpg"/><Relationship Id="rId5" Type="http://schemas.openxmlformats.org/officeDocument/2006/relationships/image" Target="../media/image42.jpg"/><Relationship Id="rId6" Type="http://schemas.openxmlformats.org/officeDocument/2006/relationships/image" Target="../media/image53.jpg"/><Relationship Id="rId7" Type="http://schemas.openxmlformats.org/officeDocument/2006/relationships/image" Target="../media/image3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Relationship Id="rId6" Type="http://schemas.openxmlformats.org/officeDocument/2006/relationships/image" Target="../media/image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23.png"/><Relationship Id="rId5" Type="http://schemas.openxmlformats.org/officeDocument/2006/relationships/image" Target="../media/image48.png"/><Relationship Id="rId6" Type="http://schemas.openxmlformats.org/officeDocument/2006/relationships/image" Target="../media/image20.png"/><Relationship Id="rId7" Type="http://schemas.openxmlformats.org/officeDocument/2006/relationships/image" Target="../media/image45.png"/><Relationship Id="rId8" Type="http://schemas.openxmlformats.org/officeDocument/2006/relationships/image" Target="../media/image4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44.png"/><Relationship Id="rId7" Type="http://schemas.openxmlformats.org/officeDocument/2006/relationships/image" Target="../media/image4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44.png"/><Relationship Id="rId7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4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jpg"/><Relationship Id="rId4" Type="http://schemas.openxmlformats.org/officeDocument/2006/relationships/image" Target="../media/image13.png"/><Relationship Id="rId5" Type="http://schemas.openxmlformats.org/officeDocument/2006/relationships/image" Target="../media/image40.png"/><Relationship Id="rId6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4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7.jpg"/><Relationship Id="rId6" Type="http://schemas.openxmlformats.org/officeDocument/2006/relationships/image" Target="../media/image4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5" Type="http://schemas.openxmlformats.org/officeDocument/2006/relationships/image" Target="../media/image44.png"/><Relationship Id="rId6" Type="http://schemas.openxmlformats.org/officeDocument/2006/relationships/image" Target="../media/image5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3.png"/><Relationship Id="rId4" Type="http://schemas.openxmlformats.org/officeDocument/2006/relationships/image" Target="../media/image40.png"/><Relationship Id="rId9" Type="http://schemas.openxmlformats.org/officeDocument/2006/relationships/image" Target="../media/image62.png"/><Relationship Id="rId5" Type="http://schemas.openxmlformats.org/officeDocument/2006/relationships/image" Target="../media/image22.png"/><Relationship Id="rId6" Type="http://schemas.openxmlformats.org/officeDocument/2006/relationships/image" Target="../media/image58.jpg"/><Relationship Id="rId7" Type="http://schemas.openxmlformats.org/officeDocument/2006/relationships/image" Target="../media/image56.jpg"/><Relationship Id="rId8" Type="http://schemas.openxmlformats.org/officeDocument/2006/relationships/image" Target="../media/image5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3.png"/><Relationship Id="rId4" Type="http://schemas.openxmlformats.org/officeDocument/2006/relationships/image" Target="../media/image6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jpg"/><Relationship Id="rId4" Type="http://schemas.openxmlformats.org/officeDocument/2006/relationships/hyperlink" Target="mailto:bart@comundos.or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1.png"/><Relationship Id="rId7" Type="http://schemas.openxmlformats.org/officeDocument/2006/relationships/image" Target="../media/image2.png"/><Relationship Id="rId8" Type="http://schemas.openxmlformats.org/officeDocument/2006/relationships/hyperlink" Target="https://www.mediawijzer.net/wp-content/uploads/sites/6/2013/09/ENG-10-media-literacy-competences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11" Type="http://schemas.openxmlformats.org/officeDocument/2006/relationships/image" Target="../media/image4.png"/><Relationship Id="rId10" Type="http://schemas.openxmlformats.org/officeDocument/2006/relationships/image" Target="../media/image10.png"/><Relationship Id="rId9" Type="http://schemas.openxmlformats.org/officeDocument/2006/relationships/image" Target="../media/image6.png"/><Relationship Id="rId5" Type="http://schemas.openxmlformats.org/officeDocument/2006/relationships/image" Target="../media/image11.png"/><Relationship Id="rId6" Type="http://schemas.openxmlformats.org/officeDocument/2006/relationships/image" Target="../media/image9.png"/><Relationship Id="rId7" Type="http://schemas.openxmlformats.org/officeDocument/2006/relationships/image" Target="../media/image19.png"/><Relationship Id="rId8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3.png"/><Relationship Id="rId5" Type="http://schemas.openxmlformats.org/officeDocument/2006/relationships/image" Target="../media/image18.png"/><Relationship Id="rId6" Type="http://schemas.openxmlformats.org/officeDocument/2006/relationships/image" Target="../media/image21.png"/><Relationship Id="rId7" Type="http://schemas.openxmlformats.org/officeDocument/2006/relationships/image" Target="../media/image27.png"/><Relationship Id="rId8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3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5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8.jpg"/><Relationship Id="rId4" Type="http://schemas.openxmlformats.org/officeDocument/2006/relationships/image" Target="../media/image30.jpg"/><Relationship Id="rId5" Type="http://schemas.openxmlformats.org/officeDocument/2006/relationships/image" Target="../media/image33.jpg"/><Relationship Id="rId6" Type="http://schemas.openxmlformats.org/officeDocument/2006/relationships/image" Target="../media/image2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1.jpg"/><Relationship Id="rId4" Type="http://schemas.openxmlformats.org/officeDocument/2006/relationships/image" Target="../media/image32.jpg"/><Relationship Id="rId5" Type="http://schemas.openxmlformats.org/officeDocument/2006/relationships/image" Target="../media/image5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0133" y="1040912"/>
            <a:ext cx="2794707" cy="20825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csopartnership.org/wp-content/uploads/2022/07/logo-anniv-slider-1.png" id="64" name="Google Shape;6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1896" y="1560884"/>
            <a:ext cx="3762375" cy="119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4"/>
          <p:cNvSpPr txBox="1"/>
          <p:nvPr/>
        </p:nvSpPr>
        <p:spPr>
          <a:xfrm>
            <a:off x="1979713" y="249492"/>
            <a:ext cx="2723631" cy="34624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Using stories in a classroom</a:t>
            </a:r>
            <a:endParaRPr/>
          </a:p>
        </p:txBody>
      </p:sp>
      <p:pic>
        <p:nvPicPr>
          <p:cNvPr descr="Image may contain: 3 people, people smiling, people sitting, table and indoor" id="195" name="Google Shape;19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95357" y="2870092"/>
            <a:ext cx="4048643" cy="227340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may contain: 3 people, people sitting, table and indoor" id="196" name="Google Shape;196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48940" y="6410"/>
            <a:ext cx="5032004" cy="282558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may contain: 2 people, people sitting, table and indoor" id="197" name="Google Shape;197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07893" y="2626809"/>
            <a:ext cx="5219153" cy="29306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may contain: one or more people and indoor" id="198" name="Google Shape;198;p3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0"/>
            <a:ext cx="5111261" cy="2870093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s://www.comundos.org/sites/default/files/styles/medium/public/download.png?itok=UvK_owH8" id="199" name="Google Shape;199;p3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1" y="18234"/>
            <a:ext cx="1571625" cy="700088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blob:https://web.whatsapp.com/a530a651-5f64-4f82-a4f4-5f3a21c7f344" id="204" name="Google Shape;204;p3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5" name="Google Shape;20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6019" y="463482"/>
            <a:ext cx="9163325" cy="468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7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7"/>
          <p:cNvSpPr txBox="1"/>
          <p:nvPr/>
        </p:nvSpPr>
        <p:spPr>
          <a:xfrm>
            <a:off x="0" y="0"/>
            <a:ext cx="15600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Digital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Storytelling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212" name="Google Shape;212;p37"/>
          <p:cNvSpPr txBox="1"/>
          <p:nvPr/>
        </p:nvSpPr>
        <p:spPr>
          <a:xfrm>
            <a:off x="1728200" y="-250638"/>
            <a:ext cx="626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Storytelling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brings</a:t>
            </a:r>
            <a:endParaRPr b="0" i="0" sz="135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13716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371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Reflective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and problem solving skills</a:t>
            </a:r>
            <a:endParaRPr b="0" i="0" sz="1400" u="none" cap="none" strike="noStrik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1371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Empowerment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through writing skills, structuring content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371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Identity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development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371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Happiness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and satisfaction  (empirically proven)</a:t>
            </a:r>
            <a:endParaRPr b="0" i="0" sz="14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13716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Identify </a:t>
            </a:r>
            <a:r>
              <a:rPr b="0" i="0" lang="nl" sz="1400" u="none" cap="none" strike="noStrike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rPr>
              <a:t>media and how it affects them/us</a:t>
            </a:r>
            <a:endParaRPr b="1" i="0" sz="14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3" name="Google Shape;213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9887" y="966987"/>
            <a:ext cx="555232" cy="384286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7"/>
          <p:cNvSpPr/>
          <p:nvPr/>
        </p:nvSpPr>
        <p:spPr>
          <a:xfrm>
            <a:off x="2148881" y="852603"/>
            <a:ext cx="333600" cy="333600"/>
          </a:xfrm>
          <a:prstGeom prst="ellipse">
            <a:avLst/>
          </a:prstGeom>
          <a:solidFill>
            <a:srgbClr val="3E46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7"/>
          <p:cNvSpPr/>
          <p:nvPr/>
        </p:nvSpPr>
        <p:spPr>
          <a:xfrm>
            <a:off x="2543281" y="3605376"/>
            <a:ext cx="333000" cy="339000"/>
          </a:xfrm>
          <a:prstGeom prst="ellipse">
            <a:avLst/>
          </a:prstGeom>
          <a:solidFill>
            <a:srgbClr val="E7A8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7"/>
          <p:cNvSpPr/>
          <p:nvPr/>
        </p:nvSpPr>
        <p:spPr>
          <a:xfrm>
            <a:off x="2338345" y="2263789"/>
            <a:ext cx="333000" cy="339000"/>
          </a:xfrm>
          <a:prstGeom prst="ellipse">
            <a:avLst/>
          </a:prstGeom>
          <a:solidFill>
            <a:srgbClr val="E27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7"/>
          <p:cNvSpPr/>
          <p:nvPr/>
        </p:nvSpPr>
        <p:spPr>
          <a:xfrm>
            <a:off x="2236871" y="1555512"/>
            <a:ext cx="333000" cy="339000"/>
          </a:xfrm>
          <a:prstGeom prst="ellipse">
            <a:avLst/>
          </a:prstGeom>
          <a:solidFill>
            <a:srgbClr val="E095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7"/>
          <p:cNvSpPr/>
          <p:nvPr/>
        </p:nvSpPr>
        <p:spPr>
          <a:xfrm>
            <a:off x="2444599" y="2972112"/>
            <a:ext cx="333000" cy="339000"/>
          </a:xfrm>
          <a:prstGeom prst="ellipse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"/>
          <p:cNvSpPr txBox="1"/>
          <p:nvPr/>
        </p:nvSpPr>
        <p:spPr>
          <a:xfrm>
            <a:off x="1193875" y="14525"/>
            <a:ext cx="79500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 txBox="1"/>
          <p:nvPr/>
        </p:nvSpPr>
        <p:spPr>
          <a:xfrm>
            <a:off x="1193875" y="965475"/>
            <a:ext cx="5635200" cy="17773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nl" sz="45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Making a Podcast: </a:t>
            </a:r>
            <a:endParaRPr b="1" i="0" sz="45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0" i="0" lang="nl" sz="45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Let´s practice</a:t>
            </a:r>
            <a:endParaRPr b="0" i="0" sz="45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5" name="Google Shape;225;p9"/>
          <p:cNvPicPr preferRelativeResize="0"/>
          <p:nvPr/>
        </p:nvPicPr>
        <p:blipFill rotWithShape="1">
          <a:blip r:embed="rId3">
            <a:alphaModFix/>
          </a:blip>
          <a:srcRect b="20239" l="6317" r="2382" t="24912"/>
          <a:stretch/>
        </p:blipFill>
        <p:spPr>
          <a:xfrm>
            <a:off x="0" y="4483582"/>
            <a:ext cx="1144050" cy="4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11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11"/>
          <p:cNvSpPr txBox="1"/>
          <p:nvPr/>
        </p:nvSpPr>
        <p:spPr>
          <a:xfrm>
            <a:off x="1560025" y="-6925"/>
            <a:ext cx="6261900" cy="456468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1: Choose the story you want to tell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Build a podcast around a problem / solution / desire to solve / an action / activity/ a theme of reality having in mind the themes you are interested in. 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we aiming for? What should/could  be addressed  ? 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Challenges and the knowledge obtained can make a story/podcast more interesting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(The viewer learns or discovers something...).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b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i="0" lang="nl" sz="135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Tip : </a:t>
            </a: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Think what could be interesting for the viewer</a:t>
            </a:r>
            <a:endParaRPr/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to listen to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4" name="Google Shape;234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1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8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8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podcast: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3" name="Google Shape;243;p38"/>
          <p:cNvSpPr txBox="1"/>
          <p:nvPr/>
        </p:nvSpPr>
        <p:spPr>
          <a:xfrm>
            <a:off x="1560025" y="-6925"/>
            <a:ext cx="6261900" cy="8217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1: Choose the story/Podcast you want to tell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https://cdn2.sph.harvard.edu/wp-content/uploads/sites/13/2015/09/sdg-chart.png" id="244" name="Google Shape;24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66549" y="3825982"/>
            <a:ext cx="2601359" cy="13242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38"/>
          <p:cNvGrpSpPr/>
          <p:nvPr/>
        </p:nvGrpSpPr>
        <p:grpSpPr>
          <a:xfrm>
            <a:off x="1666578" y="902002"/>
            <a:ext cx="2080630" cy="2099767"/>
            <a:chOff x="3549703" y="1169120"/>
            <a:chExt cx="2080630" cy="2099767"/>
          </a:xfrm>
        </p:grpSpPr>
        <p:pic>
          <p:nvPicPr>
            <p:cNvPr id="246" name="Google Shape;246;p3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 rot="-2213524">
              <a:off x="3867545" y="1448560"/>
              <a:ext cx="1444946" cy="15408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" name="Google Shape;247;p38"/>
            <p:cNvSpPr/>
            <p:nvPr/>
          </p:nvSpPr>
          <p:spPr>
            <a:xfrm>
              <a:off x="3865300" y="2050072"/>
              <a:ext cx="1547218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Climate Justice </a:t>
              </a:r>
              <a:endPara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8" name="Google Shape;248;p38"/>
          <p:cNvGrpSpPr/>
          <p:nvPr/>
        </p:nvGrpSpPr>
        <p:grpSpPr>
          <a:xfrm>
            <a:off x="5414764" y="2533464"/>
            <a:ext cx="2503571" cy="2510550"/>
            <a:chOff x="9253413" y="2536610"/>
            <a:chExt cx="2713443" cy="2713443"/>
          </a:xfrm>
        </p:grpSpPr>
        <p:pic>
          <p:nvPicPr>
            <p:cNvPr id="249" name="Google Shape;249;p38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 rot="2700000">
              <a:off x="9681616" y="2903156"/>
              <a:ext cx="1857037" cy="19803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38"/>
            <p:cNvSpPr/>
            <p:nvPr/>
          </p:nvSpPr>
          <p:spPr>
            <a:xfrm>
              <a:off x="10005388" y="3610579"/>
              <a:ext cx="1719896" cy="3326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Climate Justice</a:t>
              </a:r>
              <a:endPara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38"/>
          <p:cNvGrpSpPr/>
          <p:nvPr/>
        </p:nvGrpSpPr>
        <p:grpSpPr>
          <a:xfrm>
            <a:off x="3431612" y="2133280"/>
            <a:ext cx="1972723" cy="2017146"/>
            <a:chOff x="5023034" y="2438006"/>
            <a:chExt cx="1972723" cy="2017146"/>
          </a:xfrm>
        </p:grpSpPr>
        <p:pic>
          <p:nvPicPr>
            <p:cNvPr id="252" name="Google Shape;252;p38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rot="-1553296">
              <a:off x="5286921" y="2676135"/>
              <a:ext cx="1444949" cy="15408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3" name="Google Shape;253;p38"/>
            <p:cNvSpPr/>
            <p:nvPr/>
          </p:nvSpPr>
          <p:spPr>
            <a:xfrm>
              <a:off x="5314735" y="2948375"/>
              <a:ext cx="1339561" cy="1169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Development led by communities</a:t>
              </a:r>
              <a:b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b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38"/>
          <p:cNvGrpSpPr/>
          <p:nvPr/>
        </p:nvGrpSpPr>
        <p:grpSpPr>
          <a:xfrm>
            <a:off x="2244682" y="3546339"/>
            <a:ext cx="1392296" cy="1466859"/>
            <a:chOff x="5695598" y="737100"/>
            <a:chExt cx="1392296" cy="1466859"/>
          </a:xfrm>
        </p:grpSpPr>
        <p:pic>
          <p:nvPicPr>
            <p:cNvPr id="255" name="Google Shape;255;p38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 rot="-1044459">
              <a:off x="5849910" y="871778"/>
              <a:ext cx="1083673" cy="11975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6" name="Google Shape;256;p38"/>
            <p:cNvSpPr/>
            <p:nvPr/>
          </p:nvSpPr>
          <p:spPr>
            <a:xfrm>
              <a:off x="5984515" y="1074555"/>
              <a:ext cx="935195" cy="7386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People over profit</a:t>
              </a:r>
              <a:endParaRPr/>
            </a:p>
          </p:txBody>
        </p:sp>
      </p:grpSp>
      <p:grpSp>
        <p:nvGrpSpPr>
          <p:cNvPr id="257" name="Google Shape;257;p38"/>
          <p:cNvGrpSpPr/>
          <p:nvPr/>
        </p:nvGrpSpPr>
        <p:grpSpPr>
          <a:xfrm>
            <a:off x="6209841" y="746789"/>
            <a:ext cx="1575899" cy="1680564"/>
            <a:chOff x="7487465" y="523397"/>
            <a:chExt cx="1575899" cy="1680564"/>
          </a:xfrm>
        </p:grpSpPr>
        <p:pic>
          <p:nvPicPr>
            <p:cNvPr id="258" name="Google Shape;258;p38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487465" y="523397"/>
              <a:ext cx="1575899" cy="16805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9" name="Google Shape;259;p38"/>
            <p:cNvSpPr/>
            <p:nvPr/>
          </p:nvSpPr>
          <p:spPr>
            <a:xfrm>
              <a:off x="7569350" y="1047941"/>
              <a:ext cx="1257780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Aid .. but no loans</a:t>
              </a:r>
              <a:endParaRPr/>
            </a:p>
          </p:txBody>
        </p:sp>
      </p:grpSp>
      <p:grpSp>
        <p:nvGrpSpPr>
          <p:cNvPr id="260" name="Google Shape;260;p38"/>
          <p:cNvGrpSpPr/>
          <p:nvPr/>
        </p:nvGrpSpPr>
        <p:grpSpPr>
          <a:xfrm>
            <a:off x="4292431" y="679750"/>
            <a:ext cx="1929969" cy="1870860"/>
            <a:chOff x="5375513" y="456358"/>
            <a:chExt cx="1929969" cy="1870860"/>
          </a:xfrm>
        </p:grpSpPr>
        <p:pic>
          <p:nvPicPr>
            <p:cNvPr id="261" name="Google Shape;261;p3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rot="4249614">
              <a:off x="5618024" y="621344"/>
              <a:ext cx="1444947" cy="154088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2" name="Google Shape;262;p38"/>
            <p:cNvSpPr/>
            <p:nvPr/>
          </p:nvSpPr>
          <p:spPr>
            <a:xfrm>
              <a:off x="5774057" y="807011"/>
              <a:ext cx="1417602" cy="9541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Shrinking civic space</a:t>
              </a:r>
              <a:b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b="1" i="0" lang="nl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Enabling environments </a:t>
              </a:r>
              <a:endParaRPr b="1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38"/>
          <p:cNvSpPr/>
          <p:nvPr/>
        </p:nvSpPr>
        <p:spPr>
          <a:xfrm>
            <a:off x="2706893" y="876514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our niche?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9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39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9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podcast: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1592500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2: 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Brainstorm</a:t>
            </a:r>
            <a:endParaRPr/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3" name="Google Shape;273;p39"/>
          <p:cNvSpPr/>
          <p:nvPr/>
        </p:nvSpPr>
        <p:spPr>
          <a:xfrm>
            <a:off x="1843700" y="981150"/>
            <a:ext cx="8009400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Brainstorm technique: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4" name="Google Shape;274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bab61ee7-0221-4847-a78e-373429861534" id="276" name="Google Shape;276;p3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3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55548" y="1597119"/>
            <a:ext cx="3821331" cy="3289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40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3" name="Google Shape;283;p40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40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podcast: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6" name="Google Shape;286;p40"/>
          <p:cNvSpPr txBox="1"/>
          <p:nvPr/>
        </p:nvSpPr>
        <p:spPr>
          <a:xfrm>
            <a:off x="1592500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2: 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Brainstorm</a:t>
            </a:r>
            <a:endParaRPr/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7" name="Google Shape;287;p40"/>
          <p:cNvSpPr/>
          <p:nvPr/>
        </p:nvSpPr>
        <p:spPr>
          <a:xfrm>
            <a:off x="1843700" y="981150"/>
            <a:ext cx="8009400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Brainstorm technique: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8" name="Google Shape;288;p4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bab61ee7-0221-4847-a78e-373429861534" id="290" name="Google Shape;290;p4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4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831026" y="1611517"/>
            <a:ext cx="5014162" cy="31593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41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7" name="Google Shape;297;p41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41"/>
          <p:cNvSpPr txBox="1"/>
          <p:nvPr/>
        </p:nvSpPr>
        <p:spPr>
          <a:xfrm>
            <a:off x="1592500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2: Brainstorm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0" name="Google Shape;300;p41"/>
          <p:cNvSpPr/>
          <p:nvPr/>
        </p:nvSpPr>
        <p:spPr>
          <a:xfrm>
            <a:off x="1843700" y="981150"/>
            <a:ext cx="8009400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Brainstorm technique: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1" name="Google Shape;301;p41"/>
          <p:cNvSpPr/>
          <p:nvPr/>
        </p:nvSpPr>
        <p:spPr>
          <a:xfrm>
            <a:off x="1592500" y="1332607"/>
            <a:ext cx="7594600" cy="38317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Choose a particular theme and write it in the center</a:t>
            </a:r>
            <a:endParaRPr b="1" i="0" sz="1800" u="none" cap="none" strike="noStrike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Write down all secondary ideas that come to your mind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At this stage, what matters is the number of items, not the quality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Follow associating your ideas with other ideas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Write only the essential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429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arenR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Help yourself by listening the comments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143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and observations from others.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302" name="Google Shape;302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4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41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42"/>
          <p:cNvSpPr txBox="1"/>
          <p:nvPr/>
        </p:nvSpPr>
        <p:spPr>
          <a:xfrm>
            <a:off x="1560025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2: Brainstorm</a:t>
            </a:r>
            <a:endParaRPr/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11" name="Google Shape;311;p42"/>
          <p:cNvSpPr/>
          <p:nvPr/>
        </p:nvSpPr>
        <p:spPr>
          <a:xfrm>
            <a:off x="1726006" y="766288"/>
            <a:ext cx="7273139" cy="32716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Think and reflect on the story/Podcast you want to tell (why do you want to tell this story?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71450" lvl="0" marL="5270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- Identify and select what to use from the brainstorm.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85750" lvl="0" marL="52705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-"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Take some blocks of the brainstorm and write </a:t>
            </a:r>
            <a:endParaRPr/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some words about them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Make a first version of your podcast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12" name="Google Shape;312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42"/>
          <p:cNvPicPr preferRelativeResize="0"/>
          <p:nvPr/>
        </p:nvPicPr>
        <p:blipFill rotWithShape="1">
          <a:blip r:embed="rId4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42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1524" y="0"/>
            <a:ext cx="1191400" cy="83377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29"/>
          <p:cNvSpPr txBox="1"/>
          <p:nvPr/>
        </p:nvSpPr>
        <p:spPr>
          <a:xfrm>
            <a:off x="3838668" y="2218105"/>
            <a:ext cx="2600392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Making a podcast </a:t>
            </a:r>
            <a:endParaRPr b="1" i="0" sz="20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71" name="Google Shape;71;p29"/>
          <p:cNvSpPr txBox="1"/>
          <p:nvPr/>
        </p:nvSpPr>
        <p:spPr>
          <a:xfrm>
            <a:off x="4825749" y="3802456"/>
            <a:ext cx="1015021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CEGR </a:t>
            </a:r>
            <a:endParaRPr b="0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11/11/2022</a:t>
            </a:r>
            <a:endParaRPr b="0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72" name="Google Shape;72;p29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3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2" name="Google Shape;322;p43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43"/>
          <p:cNvSpPr txBox="1"/>
          <p:nvPr/>
        </p:nvSpPr>
        <p:spPr>
          <a:xfrm>
            <a:off x="1560025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3: Choosing the Format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25" name="Google Shape;325;p43"/>
          <p:cNvSpPr/>
          <p:nvPr/>
        </p:nvSpPr>
        <p:spPr>
          <a:xfrm>
            <a:off x="1842482" y="878952"/>
            <a:ext cx="7437319" cy="21851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C00000"/>
                </a:solidFill>
                <a:latin typeface="Raleway Thin"/>
                <a:ea typeface="Raleway Thin"/>
                <a:cs typeface="Raleway Thin"/>
                <a:sym typeface="Raleway Thin"/>
              </a:rPr>
              <a:t>Interview, in which the host or hosts chat with one or more guests.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Monologue, in which a single host speaks on a given topic.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Multiple host, in which two or more hosts banter back and forth.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Narrative, which is similar to a monologue but focuses on a particular story.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Mixed, which simply means that the format of the podcast can vary by episod</a:t>
            </a:r>
            <a:r>
              <a:rPr b="0" i="0" lang="nl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</a:t>
            </a:r>
            <a:endParaRPr/>
          </a:p>
        </p:txBody>
      </p:sp>
      <p:pic>
        <p:nvPicPr>
          <p:cNvPr id="326" name="Google Shape;326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3"/>
          <p:cNvSpPr/>
          <p:nvPr/>
        </p:nvSpPr>
        <p:spPr>
          <a:xfrm>
            <a:off x="1761644" y="3628281"/>
            <a:ext cx="5979442" cy="6232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Interviewing – 4 or 5 questions</a:t>
            </a:r>
            <a:b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28" name="Google Shape;328;p43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4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44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4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37" name="Google Shape;337;p44"/>
          <p:cNvSpPr txBox="1"/>
          <p:nvPr/>
        </p:nvSpPr>
        <p:spPr>
          <a:xfrm>
            <a:off x="1560025" y="-212366"/>
            <a:ext cx="6261900" cy="8217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4: Writing a Script </a:t>
            </a:r>
            <a:r>
              <a:rPr b="1" i="0" lang="nl" sz="18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38" name="Google Shape;338;p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44"/>
          <p:cNvSpPr/>
          <p:nvPr/>
        </p:nvSpPr>
        <p:spPr>
          <a:xfrm>
            <a:off x="1914808" y="106076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44"/>
          <p:cNvSpPr/>
          <p:nvPr/>
        </p:nvSpPr>
        <p:spPr>
          <a:xfrm>
            <a:off x="1592500" y="514741"/>
            <a:ext cx="7261790" cy="12464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[Opening music jingle and sound effects]</a:t>
            </a:r>
            <a:b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b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Intro: Set the stage for your episode. Include details that set up your episode's theme. Name of your podcast show, why your show exists, who you are, etc.</a:t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41" name="Google Shape;341;p44"/>
          <p:cNvSpPr/>
          <p:nvPr/>
        </p:nvSpPr>
        <p:spPr>
          <a:xfrm>
            <a:off x="1617295" y="4042475"/>
            <a:ext cx="559956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Closing remarks or recap: </a:t>
            </a:r>
            <a:r>
              <a:rPr b="0" i="1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Summarize the main points you covered, tease an upcoming episode, etc.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44"/>
          <p:cNvSpPr/>
          <p:nvPr/>
        </p:nvSpPr>
        <p:spPr>
          <a:xfrm>
            <a:off x="1785202" y="4733149"/>
            <a:ext cx="338265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[Closing music jingle or sound effect]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44"/>
          <p:cNvSpPr/>
          <p:nvPr/>
        </p:nvSpPr>
        <p:spPr>
          <a:xfrm>
            <a:off x="2131079" y="1953520"/>
            <a:ext cx="4572000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Question #1: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Answer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Supporting data (?)</a:t>
            </a:r>
            <a:b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Question #2: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1. Answer</a:t>
            </a:r>
            <a:b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2. Supporting data (?)</a:t>
            </a: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…</a:t>
            </a: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5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45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5"/>
          <p:cNvSpPr txBox="1"/>
          <p:nvPr/>
        </p:nvSpPr>
        <p:spPr>
          <a:xfrm>
            <a:off x="1682272" y="-357652"/>
            <a:ext cx="6261900" cy="16446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4: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 </a:t>
            </a: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Writing a Script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The ingredients of a good story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2" name="Google Shape;352;p45"/>
          <p:cNvSpPr/>
          <p:nvPr/>
        </p:nvSpPr>
        <p:spPr>
          <a:xfrm>
            <a:off x="1865260" y="1224576"/>
            <a:ext cx="7373536" cy="7847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A CHALLENGE/ OBSTACLE.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What is interesting in a story  are the challenges a person is facing in a particular context.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      “I got up, went to work, came home“.  Is not a story.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53" name="Google Shape;353;p45"/>
          <p:cNvSpPr/>
          <p:nvPr/>
        </p:nvSpPr>
        <p:spPr>
          <a:xfrm>
            <a:off x="1770464" y="2709629"/>
            <a:ext cx="8427300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Char char="•"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GOALS AND DECISIONS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which the protagonist takes.</a:t>
            </a:r>
            <a:endParaRPr/>
          </a:p>
        </p:txBody>
      </p:sp>
      <p:sp>
        <p:nvSpPr>
          <p:cNvPr id="354" name="Google Shape;354;p45"/>
          <p:cNvSpPr txBox="1"/>
          <p:nvPr/>
        </p:nvSpPr>
        <p:spPr>
          <a:xfrm>
            <a:off x="1770464" y="3411926"/>
            <a:ext cx="8352900" cy="5539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69999" lvl="0" marL="269999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Every story has an end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–  was it a win, a loss,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or something else , a lesson?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355" name="Google Shape;355;p45"/>
          <p:cNvSpPr/>
          <p:nvPr/>
        </p:nvSpPr>
        <p:spPr>
          <a:xfrm>
            <a:off x="1865260" y="4144712"/>
            <a:ext cx="437171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Tip : Respect your audience (what's in it for me?).</a:t>
            </a:r>
            <a:b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b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Does your audience know about the topic?  </a:t>
            </a: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356" name="Google Shape;356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5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6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4" name="Google Shape;364;p46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46"/>
          <p:cNvSpPr txBox="1"/>
          <p:nvPr/>
        </p:nvSpPr>
        <p:spPr>
          <a:xfrm>
            <a:off x="1560025" y="-6925"/>
            <a:ext cx="6261900" cy="20162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4: Writing a Script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The success factors of a story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67" name="Google Shape;367;p46"/>
          <p:cNvSpPr/>
          <p:nvPr/>
        </p:nvSpPr>
        <p:spPr>
          <a:xfrm>
            <a:off x="1812540" y="1123422"/>
            <a:ext cx="5372859" cy="3277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Simplicity::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Find the key idea., talk in an easy language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Concreteness/ Specificity: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Abstract ideas are harder to remember than concrete ones. </a:t>
            </a:r>
            <a:b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Express feelings/sentiments: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Insert something of your own interest and identity. Make it personal (love/hate/pain/happiness/.... (Are ingredients of series).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Tell a story that is </a:t>
            </a: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worth spreading and inspires others.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Humor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makes it like playing with your audience, but be careful for wrong interpretations. 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Short sentences: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try to avoid long sentences as they may sound too complicated and hard to follow.</a:t>
            </a:r>
            <a:endParaRPr/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368" name="Google Shape;368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44172" y="7222"/>
            <a:ext cx="1150400" cy="80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46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7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47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7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podcast: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79" name="Google Shape;379;p47"/>
          <p:cNvSpPr txBox="1"/>
          <p:nvPr/>
        </p:nvSpPr>
        <p:spPr>
          <a:xfrm>
            <a:off x="1560025" y="-6925"/>
            <a:ext cx="6261900" cy="18327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4: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:: </a:t>
            </a: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Writing a Script </a:t>
            </a:r>
            <a:r>
              <a:rPr b="1" i="0" lang="nl" sz="18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For a scripted podcast, write, revise, and rewrite your script several times, and have people you trust read it over for clarity and style. </a:t>
            </a:r>
            <a:endParaRPr b="1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380" name="Google Shape;380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47"/>
          <p:cNvSpPr/>
          <p:nvPr/>
        </p:nvSpPr>
        <p:spPr>
          <a:xfrm>
            <a:off x="1914808" y="1060762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47"/>
          <p:cNvSpPr/>
          <p:nvPr/>
        </p:nvSpPr>
        <p:spPr>
          <a:xfrm>
            <a:off x="1547235" y="2086630"/>
            <a:ext cx="627857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241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Then, practice it several times so you sound like you're speaking naturally (and not just reading a script) during the podcast.</a:t>
            </a: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8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8" name="Google Shape;388;p48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48"/>
          <p:cNvSpPr txBox="1"/>
          <p:nvPr/>
        </p:nvSpPr>
        <p:spPr>
          <a:xfrm>
            <a:off x="1560025" y="-6925"/>
            <a:ext cx="6261900" cy="82173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5: 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Organize the material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91" name="Google Shape;391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6863" y="3688905"/>
            <a:ext cx="877657" cy="74729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48"/>
          <p:cNvSpPr txBox="1"/>
          <p:nvPr/>
        </p:nvSpPr>
        <p:spPr>
          <a:xfrm>
            <a:off x="1847850" y="2091751"/>
            <a:ext cx="7034298" cy="323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One headfolder with subfolders … to keep the material together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393" name="Google Shape;393;p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47850" y="2446388"/>
            <a:ext cx="4600128" cy="2485034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8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9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49"/>
          <p:cNvPicPr preferRelativeResize="0"/>
          <p:nvPr/>
        </p:nvPicPr>
        <p:blipFill rotWithShape="1">
          <a:blip r:embed="rId3">
            <a:alphaModFix/>
          </a:blip>
          <a:srcRect b="-1408" l="22181" r="28193" t="35802"/>
          <a:stretch/>
        </p:blipFill>
        <p:spPr>
          <a:xfrm rot="10800000">
            <a:off x="6947625" y="2948375"/>
            <a:ext cx="2239475" cy="21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12027" y="3334963"/>
            <a:ext cx="1544851" cy="1552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85399" y="3655278"/>
            <a:ext cx="998125" cy="830300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49"/>
          <p:cNvSpPr txBox="1"/>
          <p:nvPr/>
        </p:nvSpPr>
        <p:spPr>
          <a:xfrm>
            <a:off x="-99588" y="-10375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1" i="0" sz="15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04" name="Google Shape;404;p49"/>
          <p:cNvSpPr txBox="1"/>
          <p:nvPr/>
        </p:nvSpPr>
        <p:spPr>
          <a:xfrm>
            <a:off x="1560025" y="-6925"/>
            <a:ext cx="6261900" cy="169774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4: </a:t>
            </a:r>
            <a:r>
              <a:rPr b="0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Gather existing material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chemeClr val="dk2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C:\Users\Public\Documents\KNET\AFBEELDINGEN_KNET\fotosworkshopsDIGSTORY\20130902_150759.jpg" id="405" name="Google Shape;405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78904" y="0"/>
            <a:ext cx="3708196" cy="2807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592500" y="-10375"/>
            <a:ext cx="3983146" cy="262550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407" name="Google Shape;407;p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92500" y="2625505"/>
            <a:ext cx="3450279" cy="2507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042778" y="2335037"/>
            <a:ext cx="4144321" cy="2897865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2500" y="313283"/>
            <a:ext cx="7703155" cy="4340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722" y="3438350"/>
            <a:ext cx="1444948" cy="1540888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50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50"/>
          <p:cNvSpPr txBox="1"/>
          <p:nvPr/>
        </p:nvSpPr>
        <p:spPr>
          <a:xfrm>
            <a:off x="0" y="0"/>
            <a:ext cx="1560000" cy="7155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Making a podcast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417" name="Google Shape;417;p50"/>
          <p:cNvSpPr/>
          <p:nvPr/>
        </p:nvSpPr>
        <p:spPr>
          <a:xfrm>
            <a:off x="6361500" y="2483525"/>
            <a:ext cx="2404500" cy="24045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85738" rotWithShape="0" algn="bl">
              <a:srgbClr val="000000">
                <a:alpha val="4745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50"/>
          <p:cNvSpPr txBox="1"/>
          <p:nvPr/>
        </p:nvSpPr>
        <p:spPr>
          <a:xfrm>
            <a:off x="6424525" y="2826000"/>
            <a:ext cx="2404500" cy="16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nl" sz="3600" u="none" cap="none" strike="noStrike">
                <a:solidFill>
                  <a:srgbClr val="E09595"/>
                </a:solidFill>
                <a:latin typeface="Raleway Thin"/>
                <a:ea typeface="Raleway Thin"/>
                <a:cs typeface="Raleway Thin"/>
                <a:sym typeface="Raleway Thin"/>
              </a:rPr>
              <a:t>TIP</a:t>
            </a:r>
            <a:br>
              <a:rPr b="0" i="0" lang="nl" sz="3600" u="none" cap="none" strike="noStrike">
                <a:solidFill>
                  <a:srgbClr val="A3D4E9"/>
                </a:solidFill>
                <a:latin typeface="Raleway Thin"/>
                <a:ea typeface="Raleway Thin"/>
                <a:cs typeface="Raleway Thin"/>
                <a:sym typeface="Raleway Thin"/>
              </a:rPr>
            </a:br>
            <a:r>
              <a:rPr b="1" i="0" lang="nl" sz="155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Important: </a:t>
            </a:r>
            <a:endParaRPr b="1" i="0" sz="15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50"/>
              <a:buFont typeface="Arial"/>
              <a:buNone/>
            </a:pPr>
            <a:r>
              <a:rPr b="0" i="0" lang="nl" sz="155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find an appropriate place to record.</a:t>
            </a:r>
            <a:endParaRPr b="0" i="0" sz="15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19" name="Google Shape;419;p50"/>
          <p:cNvSpPr txBox="1"/>
          <p:nvPr/>
        </p:nvSpPr>
        <p:spPr>
          <a:xfrm>
            <a:off x="1560025" y="-6925"/>
            <a:ext cx="6261900" cy="101909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800" u="none" cap="none" strike="noStrik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Step 6: Reading the narrative</a:t>
            </a:r>
            <a:endParaRPr b="1" i="0" sz="180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2413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51"/>
          <p:cNvSpPr txBox="1"/>
          <p:nvPr/>
        </p:nvSpPr>
        <p:spPr>
          <a:xfrm>
            <a:off x="1193875" y="14525"/>
            <a:ext cx="7950000" cy="5143500"/>
          </a:xfrm>
          <a:prstGeom prst="rect">
            <a:avLst/>
          </a:prstGeom>
          <a:solidFill>
            <a:srgbClr val="73B9A9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51"/>
          <p:cNvSpPr txBox="1"/>
          <p:nvPr/>
        </p:nvSpPr>
        <p:spPr>
          <a:xfrm>
            <a:off x="1184168" y="956196"/>
            <a:ext cx="5635200" cy="9810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i="0" lang="nl" sz="45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Thank you</a:t>
            </a:r>
            <a:endParaRPr b="1" i="0" sz="45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426" name="Google Shape;426;p51"/>
          <p:cNvPicPr preferRelativeResize="0"/>
          <p:nvPr/>
        </p:nvPicPr>
        <p:blipFill rotWithShape="1">
          <a:blip r:embed="rId3">
            <a:alphaModFix/>
          </a:blip>
          <a:srcRect b="20239" l="6317" r="2382" t="24912"/>
          <a:stretch/>
        </p:blipFill>
        <p:spPr>
          <a:xfrm>
            <a:off x="0" y="4537900"/>
            <a:ext cx="1144050" cy="4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51"/>
          <p:cNvSpPr/>
          <p:nvPr/>
        </p:nvSpPr>
        <p:spPr>
          <a:xfrm>
            <a:off x="2743199" y="2053994"/>
            <a:ext cx="5529061" cy="22853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50" spcFirstLastPara="1" rIns="68550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Bart Vetsuypens</a:t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sng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bart@comundos.org</a:t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0032 479 085 338</a:t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Comundos.org</a:t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20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https://www.facebook.com/comundos</a:t>
            </a:r>
            <a:endParaRPr b="1" i="0" sz="2000" u="none" cap="none" strike="noStrike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0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1524" y="0"/>
            <a:ext cx="1191400" cy="83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82734" y="956200"/>
            <a:ext cx="3189618" cy="1613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93807" y="956200"/>
            <a:ext cx="2147806" cy="1613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2111" y="956200"/>
            <a:ext cx="3181988" cy="1605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3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76407" y="956201"/>
            <a:ext cx="2135356" cy="15841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30"/>
          <p:cNvSpPr/>
          <p:nvPr/>
        </p:nvSpPr>
        <p:spPr>
          <a:xfrm>
            <a:off x="2444909" y="202239"/>
            <a:ext cx="2383986" cy="3400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4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What is ´Media literacy´</a:t>
            </a:r>
            <a:endParaRPr b="1" i="0" sz="14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84" name="Google Shape;84;p30"/>
          <p:cNvSpPr/>
          <p:nvPr/>
        </p:nvSpPr>
        <p:spPr>
          <a:xfrm>
            <a:off x="1847842" y="2739114"/>
            <a:ext cx="4572000" cy="2708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200" u="none" cap="none" strike="noStrike">
                <a:solidFill>
                  <a:srgbClr val="606060"/>
                </a:solidFill>
                <a:latin typeface="Arial"/>
                <a:ea typeface="Arial"/>
                <a:cs typeface="Arial"/>
                <a:sym typeface="Arial"/>
              </a:rPr>
              <a:t>How to measure media literacy ? 10 Competences.</a:t>
            </a:r>
            <a:endParaRPr b="0" i="0" sz="12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Awareness of the mediatization of our society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Understanding how media is created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How the media ´color´ reality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The use of peripherals, software and applications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Orienting in different media environments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Find and process information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Creating content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Participating in social networks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Reflecting on personal media use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Reaching the media by yourself</a:t>
            </a: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b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</a:br>
            <a:r>
              <a:rPr b="0" i="0" lang="nl" sz="1200" u="none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</a:rPr>
              <a:t>source: </a:t>
            </a:r>
            <a:r>
              <a:rPr b="0" i="0" lang="nl" sz="1200" u="sng" cap="none" strike="noStrike">
                <a:solidFill>
                  <a:srgbClr val="606060"/>
                </a:solidFill>
                <a:latin typeface="Oxygen"/>
                <a:ea typeface="Oxygen"/>
                <a:cs typeface="Oxygen"/>
                <a:sym typeface="Oxygen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mediawijzer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1"/>
          <p:cNvSpPr/>
          <p:nvPr/>
        </p:nvSpPr>
        <p:spPr>
          <a:xfrm>
            <a:off x="2113" y="-7400"/>
            <a:ext cx="91274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31"/>
          <p:cNvSpPr/>
          <p:nvPr/>
        </p:nvSpPr>
        <p:spPr>
          <a:xfrm>
            <a:off x="112526" y="249492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31"/>
          <p:cNvSpPr/>
          <p:nvPr/>
        </p:nvSpPr>
        <p:spPr>
          <a:xfrm>
            <a:off x="2402886" y="249492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31"/>
          <p:cNvSpPr/>
          <p:nvPr/>
        </p:nvSpPr>
        <p:spPr>
          <a:xfrm>
            <a:off x="113105" y="2694653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1"/>
          <p:cNvSpPr/>
          <p:nvPr/>
        </p:nvSpPr>
        <p:spPr>
          <a:xfrm>
            <a:off x="6920502" y="235802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31"/>
          <p:cNvSpPr/>
          <p:nvPr/>
        </p:nvSpPr>
        <p:spPr>
          <a:xfrm>
            <a:off x="2402886" y="2679762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31"/>
          <p:cNvSpPr/>
          <p:nvPr/>
        </p:nvSpPr>
        <p:spPr>
          <a:xfrm>
            <a:off x="4687087" y="2679764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689" y="249493"/>
            <a:ext cx="2160240" cy="221991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1"/>
          <p:cNvSpPr/>
          <p:nvPr/>
        </p:nvSpPr>
        <p:spPr>
          <a:xfrm rot="10800000">
            <a:off x="95690" y="2220712"/>
            <a:ext cx="2177076" cy="364352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577" y="2680961"/>
            <a:ext cx="2160240" cy="2219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02885" y="235802"/>
            <a:ext cx="2160239" cy="198491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1"/>
          <p:cNvSpPr/>
          <p:nvPr/>
        </p:nvSpPr>
        <p:spPr>
          <a:xfrm rot="10800000">
            <a:off x="2402886" y="2220712"/>
            <a:ext cx="2160240" cy="378042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1"/>
          <p:cNvSpPr/>
          <p:nvPr/>
        </p:nvSpPr>
        <p:spPr>
          <a:xfrm rot="10800000">
            <a:off x="79741" y="4635034"/>
            <a:ext cx="2193605" cy="408881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87087" y="2679762"/>
            <a:ext cx="2143712" cy="204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1"/>
          <p:cNvSpPr/>
          <p:nvPr/>
        </p:nvSpPr>
        <p:spPr>
          <a:xfrm rot="10800000">
            <a:off x="4687087" y="4650983"/>
            <a:ext cx="2160240" cy="378042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402887" y="2679762"/>
            <a:ext cx="2160239" cy="2055879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1"/>
          <p:cNvSpPr/>
          <p:nvPr/>
        </p:nvSpPr>
        <p:spPr>
          <a:xfrm rot="10800000">
            <a:off x="2402886" y="4650982"/>
            <a:ext cx="2160240" cy="378042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7" name="Google Shape;107;p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920503" y="235801"/>
            <a:ext cx="2143403" cy="203985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31"/>
          <p:cNvSpPr/>
          <p:nvPr/>
        </p:nvSpPr>
        <p:spPr>
          <a:xfrm rot="10800000">
            <a:off x="6920502" y="2207022"/>
            <a:ext cx="2160240" cy="378042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31"/>
          <p:cNvSpPr txBox="1"/>
          <p:nvPr/>
        </p:nvSpPr>
        <p:spPr>
          <a:xfrm>
            <a:off x="255675" y="2220713"/>
            <a:ext cx="190907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Brainstorm on the topic</a:t>
            </a:r>
            <a:endParaRPr/>
          </a:p>
        </p:txBody>
      </p:sp>
      <p:sp>
        <p:nvSpPr>
          <p:cNvPr id="110" name="Google Shape;110;p31"/>
          <p:cNvSpPr txBox="1"/>
          <p:nvPr/>
        </p:nvSpPr>
        <p:spPr>
          <a:xfrm>
            <a:off x="2420454" y="2254280"/>
            <a:ext cx="2142673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Adapting the text to a story</a:t>
            </a:r>
            <a:endParaRPr/>
          </a:p>
        </p:txBody>
      </p:sp>
      <p:sp>
        <p:nvSpPr>
          <p:cNvPr id="111" name="Google Shape;111;p31"/>
          <p:cNvSpPr txBox="1"/>
          <p:nvPr/>
        </p:nvSpPr>
        <p:spPr>
          <a:xfrm>
            <a:off x="230422" y="4684496"/>
            <a:ext cx="190907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Recording the narrative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1"/>
          <p:cNvSpPr txBox="1"/>
          <p:nvPr/>
        </p:nvSpPr>
        <p:spPr>
          <a:xfrm>
            <a:off x="7029247" y="2251998"/>
            <a:ext cx="2051495" cy="28469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Finding and taking </a:t>
            </a: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pictures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31"/>
          <p:cNvSpPr txBox="1"/>
          <p:nvPr/>
        </p:nvSpPr>
        <p:spPr>
          <a:xfrm>
            <a:off x="2402887" y="4709714"/>
            <a:ext cx="218856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Clearing ´voice over´ + music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31"/>
          <p:cNvSpPr txBox="1"/>
          <p:nvPr/>
        </p:nvSpPr>
        <p:spPr>
          <a:xfrm>
            <a:off x="4712508" y="4708341"/>
            <a:ext cx="2188568" cy="284693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Editing  video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31"/>
          <p:cNvSpPr/>
          <p:nvPr/>
        </p:nvSpPr>
        <p:spPr>
          <a:xfrm>
            <a:off x="4687667" y="249493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31"/>
          <p:cNvSpPr/>
          <p:nvPr/>
        </p:nvSpPr>
        <p:spPr>
          <a:xfrm>
            <a:off x="6937127" y="2702824"/>
            <a:ext cx="2160240" cy="216024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7" name="Google Shape;117;p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676876" y="235802"/>
            <a:ext cx="2181822" cy="207642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1"/>
          <p:cNvSpPr/>
          <p:nvPr/>
        </p:nvSpPr>
        <p:spPr>
          <a:xfrm rot="10800000">
            <a:off x="4676875" y="2220710"/>
            <a:ext cx="2181822" cy="378043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1"/>
          <p:cNvSpPr txBox="1"/>
          <p:nvPr/>
        </p:nvSpPr>
        <p:spPr>
          <a:xfrm>
            <a:off x="4612357" y="2264924"/>
            <a:ext cx="2316836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Listening to each others story</a:t>
            </a:r>
            <a:endParaRPr/>
          </a:p>
        </p:txBody>
      </p:sp>
      <p:pic>
        <p:nvPicPr>
          <p:cNvPr id="120" name="Google Shape;120;p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930141" y="2672986"/>
            <a:ext cx="2166562" cy="201326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1"/>
          <p:cNvSpPr/>
          <p:nvPr/>
        </p:nvSpPr>
        <p:spPr>
          <a:xfrm rot="10800000">
            <a:off x="6920502" y="4650982"/>
            <a:ext cx="2176864" cy="365279"/>
          </a:xfrm>
          <a:prstGeom prst="wedgeRectCallout">
            <a:avLst>
              <a:gd fmla="val -11039" name="adj1"/>
              <a:gd fmla="val 93378" name="adj2"/>
            </a:avLst>
          </a:prstGeom>
          <a:solidFill>
            <a:schemeClr val="l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31"/>
          <p:cNvSpPr txBox="1"/>
          <p:nvPr/>
        </p:nvSpPr>
        <p:spPr>
          <a:xfrm>
            <a:off x="6981948" y="4677267"/>
            <a:ext cx="208663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  and evaluation</a:t>
            </a:r>
            <a:endParaRPr/>
          </a:p>
        </p:txBody>
      </p:sp>
      <p:pic>
        <p:nvPicPr>
          <p:cNvPr id="123" name="Google Shape;123;p3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966122" y="4332750"/>
            <a:ext cx="683186" cy="3233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/>
          <p:nvPr/>
        </p:nvSpPr>
        <p:spPr>
          <a:xfrm>
            <a:off x="6054025" y="0"/>
            <a:ext cx="3090300" cy="514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SDG 4 target 4.4: </a:t>
            </a: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By 2030, substantially increase the  </a:t>
            </a:r>
            <a:endParaRPr/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number of youth and adults who have relevant  </a:t>
            </a:r>
            <a:endParaRPr/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skills, including technical and vocational skills, for  </a:t>
            </a:r>
            <a:endParaRPr/>
          </a:p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" sz="1500" u="none" cap="none" strike="noStrike">
                <a:solidFill>
                  <a:srgbClr val="000000"/>
                </a:solidFill>
                <a:latin typeface="Raleway Thin"/>
                <a:ea typeface="Raleway Thin"/>
                <a:cs typeface="Raleway Thin"/>
                <a:sym typeface="Raleway Thin"/>
              </a:rPr>
              <a:t>employment, decent jobs and entrepreneurship.</a:t>
            </a:r>
            <a:endParaRPr b="0" i="0" sz="1500" u="none" cap="none" strike="noStrike">
              <a:solidFill>
                <a:srgbClr val="000000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pic>
        <p:nvPicPr>
          <p:cNvPr id="129" name="Google Shape;129;p32"/>
          <p:cNvPicPr preferRelativeResize="0"/>
          <p:nvPr/>
        </p:nvPicPr>
        <p:blipFill rotWithShape="1">
          <a:blip r:embed="rId3">
            <a:alphaModFix/>
          </a:blip>
          <a:srcRect b="9728" l="7413" r="45861" t="15375"/>
          <a:stretch/>
        </p:blipFill>
        <p:spPr>
          <a:xfrm>
            <a:off x="2278225" y="1780550"/>
            <a:ext cx="3775800" cy="3362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942400">
            <a:off x="1621933" y="1292858"/>
            <a:ext cx="4513042" cy="333508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32"/>
          <p:cNvSpPr/>
          <p:nvPr/>
        </p:nvSpPr>
        <p:spPr>
          <a:xfrm>
            <a:off x="4708104" y="3963289"/>
            <a:ext cx="1057800" cy="1057800"/>
          </a:xfrm>
          <a:prstGeom prst="ellipse">
            <a:avLst/>
          </a:prstGeom>
          <a:solidFill>
            <a:srgbClr val="3E468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2"/>
          <p:cNvSpPr/>
          <p:nvPr/>
        </p:nvSpPr>
        <p:spPr>
          <a:xfrm>
            <a:off x="4795701" y="1978100"/>
            <a:ext cx="1057800" cy="1076700"/>
          </a:xfrm>
          <a:prstGeom prst="ellipse">
            <a:avLst/>
          </a:prstGeom>
          <a:solidFill>
            <a:srgbClr val="E0959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06952" y="2154600"/>
            <a:ext cx="524600" cy="41715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2"/>
          <p:cNvSpPr txBox="1"/>
          <p:nvPr/>
        </p:nvSpPr>
        <p:spPr>
          <a:xfrm>
            <a:off x="4772588" y="2511600"/>
            <a:ext cx="9933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nl" sz="8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digital storytelling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5" name="Google Shape;135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73922" y="4075010"/>
            <a:ext cx="326175" cy="3275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2"/>
          <p:cNvSpPr txBox="1"/>
          <p:nvPr/>
        </p:nvSpPr>
        <p:spPr>
          <a:xfrm>
            <a:off x="4740350" y="4355288"/>
            <a:ext cx="993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nl" sz="800" u="none" cap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media &amp; information literacy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2"/>
          <p:cNvSpPr/>
          <p:nvPr/>
        </p:nvSpPr>
        <p:spPr>
          <a:xfrm>
            <a:off x="0" y="0"/>
            <a:ext cx="2278200" cy="51435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nl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2"/>
          <p:cNvSpPr/>
          <p:nvPr/>
        </p:nvSpPr>
        <p:spPr>
          <a:xfrm>
            <a:off x="2423238" y="3681835"/>
            <a:ext cx="993300" cy="1011300"/>
          </a:xfrm>
          <a:prstGeom prst="ellipse">
            <a:avLst/>
          </a:prstGeom>
          <a:solidFill>
            <a:srgbClr val="E7A8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2"/>
          <p:cNvSpPr/>
          <p:nvPr/>
        </p:nvSpPr>
        <p:spPr>
          <a:xfrm>
            <a:off x="4013774" y="414000"/>
            <a:ext cx="1057800" cy="1077000"/>
          </a:xfrm>
          <a:prstGeom prst="ellipse">
            <a:avLst/>
          </a:prstGeom>
          <a:solidFill>
            <a:srgbClr val="E270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2"/>
          <p:cNvSpPr/>
          <p:nvPr/>
        </p:nvSpPr>
        <p:spPr>
          <a:xfrm>
            <a:off x="2444599" y="2972112"/>
            <a:ext cx="333000" cy="339000"/>
          </a:xfrm>
          <a:prstGeom prst="ellipse">
            <a:avLst/>
          </a:prstGeom>
          <a:solidFill>
            <a:srgbClr val="73B9A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" name="Google Shape;141;p32"/>
          <p:cNvGrpSpPr/>
          <p:nvPr/>
        </p:nvGrpSpPr>
        <p:grpSpPr>
          <a:xfrm>
            <a:off x="4013763" y="584205"/>
            <a:ext cx="1057824" cy="832673"/>
            <a:chOff x="7648362" y="605344"/>
            <a:chExt cx="1446300" cy="1138465"/>
          </a:xfrm>
        </p:grpSpPr>
        <p:pic>
          <p:nvPicPr>
            <p:cNvPr id="142" name="Google Shape;142;p32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059478" y="605344"/>
              <a:ext cx="624075" cy="6240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3" name="Google Shape;143;p32"/>
            <p:cNvSpPr txBox="1"/>
            <p:nvPr/>
          </p:nvSpPr>
          <p:spPr>
            <a:xfrm>
              <a:off x="7648362" y="1154609"/>
              <a:ext cx="1446300" cy="58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nl" sz="8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intercultural dialogue</a:t>
              </a:r>
              <a:endParaRPr b="1" i="0" sz="1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4" name="Google Shape;144;p32"/>
          <p:cNvGrpSpPr/>
          <p:nvPr/>
        </p:nvGrpSpPr>
        <p:grpSpPr>
          <a:xfrm>
            <a:off x="2482474" y="3860361"/>
            <a:ext cx="950443" cy="672894"/>
            <a:chOff x="7457133" y="659846"/>
            <a:chExt cx="1058400" cy="749325"/>
          </a:xfrm>
        </p:grpSpPr>
        <p:pic>
          <p:nvPicPr>
            <p:cNvPr id="145" name="Google Shape;145;p32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7657997" y="659846"/>
              <a:ext cx="572494" cy="4762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32"/>
            <p:cNvSpPr txBox="1"/>
            <p:nvPr/>
          </p:nvSpPr>
          <p:spPr>
            <a:xfrm>
              <a:off x="7457133" y="1101371"/>
              <a:ext cx="10584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nl" sz="800" u="none" cap="none" strike="noStrike">
                  <a:solidFill>
                    <a:srgbClr val="000000"/>
                  </a:solidFill>
                  <a:latin typeface="Lato"/>
                  <a:ea typeface="Lato"/>
                  <a:cs typeface="Lato"/>
                  <a:sym typeface="Lato"/>
                </a:rPr>
                <a:t>contextual ICT</a:t>
              </a:r>
              <a:endParaRPr b="1" i="0" sz="1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47" name="Google Shape;147;p32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71524" y="0"/>
            <a:ext cx="1191400" cy="833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6"/>
          <p:cNvPicPr preferRelativeResize="0"/>
          <p:nvPr/>
        </p:nvPicPr>
        <p:blipFill rotWithShape="1">
          <a:blip r:embed="rId4">
            <a:alphaModFix/>
          </a:blip>
          <a:srcRect b="-784" l="2144" r="3345" t="1508"/>
          <a:stretch/>
        </p:blipFill>
        <p:spPr>
          <a:xfrm>
            <a:off x="2049518" y="-32991"/>
            <a:ext cx="5822006" cy="534597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</p:pic>
      <p:sp>
        <p:nvSpPr>
          <p:cNvPr id="154" name="Google Shape;154;p16"/>
          <p:cNvSpPr txBox="1"/>
          <p:nvPr/>
        </p:nvSpPr>
        <p:spPr>
          <a:xfrm>
            <a:off x="0" y="0"/>
            <a:ext cx="1560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Transversal</a:t>
            </a:r>
            <a:b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competencies</a:t>
            </a:r>
            <a:endParaRPr b="0" i="0" sz="1300" u="none" cap="none" strike="noStrike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0" y="0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00" u="none" cap="none" strike="noStrike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6" name="Google Shape;156;p16"/>
          <p:cNvSpPr txBox="1"/>
          <p:nvPr/>
        </p:nvSpPr>
        <p:spPr>
          <a:xfrm>
            <a:off x="-84090" y="152400"/>
            <a:ext cx="1560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905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Transversal</a:t>
            </a:r>
            <a:b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b="1" i="0" lang="nl" sz="1300" u="none" cap="none" strike="noStrike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competencies</a:t>
            </a:r>
            <a:endParaRPr b="0" i="0" sz="1300" u="none" cap="none" strike="noStrike">
              <a:solidFill>
                <a:srgbClr val="FFFFFF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 txBox="1"/>
          <p:nvPr/>
        </p:nvSpPr>
        <p:spPr>
          <a:xfrm>
            <a:off x="1641000" y="-6925"/>
            <a:ext cx="7503000" cy="1626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850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1" i="0" lang="nl" sz="4800" u="none" cap="none" strike="noStrike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Podcast /Digital storytelling</a:t>
            </a:r>
            <a:r>
              <a:rPr b="0" i="0" lang="nl" sz="4800" u="none" cap="none" strike="noStrike">
                <a:solidFill>
                  <a:srgbClr val="434343"/>
                </a:solidFill>
                <a:latin typeface="Raleway Thin"/>
                <a:ea typeface="Raleway Thin"/>
                <a:cs typeface="Raleway Thin"/>
                <a:sym typeface="Raleway Thin"/>
              </a:rPr>
              <a:t> </a:t>
            </a:r>
            <a:endParaRPr b="0" i="0" sz="1400" u="none" cap="none" strike="noStrike">
              <a:solidFill>
                <a:srgbClr val="434343"/>
              </a:solidFill>
              <a:latin typeface="Raleway Thin"/>
              <a:ea typeface="Raleway Thin"/>
              <a:cs typeface="Raleway Thin"/>
              <a:sym typeface="Raleway Thi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b="0" i="0" lang="nl" sz="4800" u="none" cap="none" strike="noStrike">
                <a:solidFill>
                  <a:srgbClr val="434343"/>
                </a:solidFill>
                <a:latin typeface="Raleway Thin"/>
                <a:ea typeface="Raleway Thin"/>
                <a:cs typeface="Raleway Thin"/>
                <a:sym typeface="Raleway Thin"/>
              </a:rPr>
              <a:t>Why are stories important ?</a:t>
            </a:r>
            <a:endParaRPr b="0" i="0" sz="5200" u="none" cap="none" strike="noStrike">
              <a:solidFill>
                <a:srgbClr val="434343"/>
              </a:solidFill>
              <a:latin typeface="Raleway Thin"/>
              <a:ea typeface="Raleway Thin"/>
              <a:cs typeface="Raleway Thin"/>
              <a:sym typeface="Raleway Thin"/>
            </a:endParaRPr>
          </a:p>
        </p:txBody>
      </p:sp>
      <p:sp>
        <p:nvSpPr>
          <p:cNvPr id="162" name="Google Shape;162;p10"/>
          <p:cNvSpPr txBox="1"/>
          <p:nvPr/>
        </p:nvSpPr>
        <p:spPr>
          <a:xfrm>
            <a:off x="2479675" y="1345870"/>
            <a:ext cx="13716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Power to </a:t>
            </a: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explain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Provide </a:t>
            </a: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meaning</a:t>
            </a:r>
            <a:endParaRPr b="0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Faster </a:t>
            </a: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brain imprints</a:t>
            </a:r>
            <a:endParaRPr b="0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3" name="Google Shape;163;p10"/>
          <p:cNvSpPr txBox="1"/>
          <p:nvPr/>
        </p:nvSpPr>
        <p:spPr>
          <a:xfrm>
            <a:off x="4996646" y="1372050"/>
            <a:ext cx="12168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Universal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Build communities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Hold attention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10"/>
          <p:cNvSpPr txBox="1"/>
          <p:nvPr/>
        </p:nvSpPr>
        <p:spPr>
          <a:xfrm>
            <a:off x="7451075" y="1377847"/>
            <a:ext cx="13716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Transfer experiences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Change behaviour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7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nl" sz="9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Persuades</a:t>
            </a:r>
            <a:endParaRPr b="1" i="0" sz="900" u="none" cap="none" strike="noStrike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5" name="Google Shape;16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00000">
            <a:off x="1901697" y="1838547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131216">
            <a:off x="6745858" y="1838552"/>
            <a:ext cx="577980" cy="62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700000">
            <a:off x="4283004" y="1838550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00000">
            <a:off x="1901697" y="2775785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00000">
            <a:off x="1901697" y="3713022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700000">
            <a:off x="4283004" y="2775788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2700000">
            <a:off x="4283004" y="3713025"/>
            <a:ext cx="577976" cy="62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131216">
            <a:off x="6745858" y="2791077"/>
            <a:ext cx="577980" cy="62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131216">
            <a:off x="6745858" y="3713027"/>
            <a:ext cx="577980" cy="623123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10"/>
          <p:cNvSpPr/>
          <p:nvPr/>
        </p:nvSpPr>
        <p:spPr>
          <a:xfrm>
            <a:off x="16600" y="-10375"/>
            <a:ext cx="1575900" cy="5143500"/>
          </a:xfrm>
          <a:prstGeom prst="rect">
            <a:avLst/>
          </a:prstGeom>
          <a:solidFill>
            <a:srgbClr val="C9B0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 may contain: 2 people, people sitting, screen and indoor" id="179" name="Google Shape;17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29150" y="-813400"/>
            <a:ext cx="4641125" cy="3094084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may contain: 7 people, people sitting, table, shoes and indoor" id="180" name="Google Shape;180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" y="0"/>
            <a:ext cx="4629149" cy="30861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may contain: 2 people, people smiling, people sitting and child" id="181" name="Google Shape;181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29150" y="2114550"/>
            <a:ext cx="4543424" cy="302895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Image may contain: 2 people, people sitting, laptop, screen and indoor" id="182" name="Google Shape;182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7975" y="2543852"/>
            <a:ext cx="4629149" cy="308609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comundos.org/sites/default/files/pictures/analyse_6_guatemala_comundos.jpg" id="187" name="Google Shape;18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0486" y="-561314"/>
            <a:ext cx="7736580" cy="3888741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://www.comundos.org/sites/default/files/pictures/analyse_13_Guatemala_Asonufed_Comundos_2016.jpg" id="188" name="Google Shape;188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2306" y="2105208"/>
            <a:ext cx="5563783" cy="3490965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://www.comundos.org/sites/default/files/pictures/16analyse.jpg" id="189" name="Google Shape;18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589071" y="2105208"/>
            <a:ext cx="5997016" cy="3490966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Bart</dc:creator>
</cp:coreProperties>
</file>