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6858000" cx="9144000"/>
  <p:notesSz cx="6797675" cy="9926625"/>
  <p:embeddedFontLst>
    <p:embeddedFont>
      <p:font typeface="Proxima Nova"/>
      <p:regular r:id="rId15"/>
      <p:bold r:id="rId16"/>
      <p:italic r:id="rId17"/>
      <p:boldItalic r:id="rId18"/>
    </p:embeddedFont>
    <p:embeddedFont>
      <p:font typeface="Stardos Stencil"/>
      <p:regular r:id="rId19"/>
      <p:bold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21" roundtripDataSignature="AMtx7mh9kVFhJhTrwX7aPfhSD/K1RJTst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StardosStencil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customschemas.google.com/relationships/presentationmetadata" Target="meta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ProximaNova-regular.fntdata"/><Relationship Id="rId14" Type="http://schemas.openxmlformats.org/officeDocument/2006/relationships/slide" Target="slides/slide9.xml"/><Relationship Id="rId17" Type="http://schemas.openxmlformats.org/officeDocument/2006/relationships/font" Target="fonts/ProximaNova-italic.fntdata"/><Relationship Id="rId16" Type="http://schemas.openxmlformats.org/officeDocument/2006/relationships/font" Target="fonts/ProximaNova-bold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StardosStencil-regular.fntdata"/><Relationship Id="rId6" Type="http://schemas.openxmlformats.org/officeDocument/2006/relationships/slide" Target="slides/slide1.xml"/><Relationship Id="rId18" Type="http://schemas.openxmlformats.org/officeDocument/2006/relationships/font" Target="fonts/ProximaNova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sv-SE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f9641acd4a_2_0:notes"/>
          <p:cNvSpPr/>
          <p:nvPr>
            <p:ph idx="2" type="sldImg"/>
          </p:nvPr>
        </p:nvSpPr>
        <p:spPr>
          <a:xfrm>
            <a:off x="917575" y="744538"/>
            <a:ext cx="4962600" cy="3722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f9641acd4a_2_0:notes"/>
          <p:cNvSpPr txBox="1"/>
          <p:nvPr>
            <p:ph idx="1" type="body"/>
          </p:nvPr>
        </p:nvSpPr>
        <p:spPr>
          <a:xfrm>
            <a:off x="679768" y="4715153"/>
            <a:ext cx="5438100" cy="4467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gf9641acd4a_2_0:notes"/>
          <p:cNvSpPr txBox="1"/>
          <p:nvPr>
            <p:ph idx="12" type="sldNum"/>
          </p:nvPr>
        </p:nvSpPr>
        <p:spPr>
          <a:xfrm>
            <a:off x="3850443" y="9428583"/>
            <a:ext cx="2945700" cy="496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f9641acd4a_2_30:notes"/>
          <p:cNvSpPr/>
          <p:nvPr>
            <p:ph idx="2" type="sldImg"/>
          </p:nvPr>
        </p:nvSpPr>
        <p:spPr>
          <a:xfrm>
            <a:off x="917575" y="744538"/>
            <a:ext cx="4962600" cy="3722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f9641acd4a_2_30:notes"/>
          <p:cNvSpPr txBox="1"/>
          <p:nvPr>
            <p:ph idx="1" type="body"/>
          </p:nvPr>
        </p:nvSpPr>
        <p:spPr>
          <a:xfrm>
            <a:off x="679768" y="4715153"/>
            <a:ext cx="5438100" cy="4467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gf9641acd4a_2_30:notes"/>
          <p:cNvSpPr txBox="1"/>
          <p:nvPr>
            <p:ph idx="12" type="sldNum"/>
          </p:nvPr>
        </p:nvSpPr>
        <p:spPr>
          <a:xfrm>
            <a:off x="3850443" y="9428583"/>
            <a:ext cx="2945700" cy="496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f9641acd4a_2_22:notes"/>
          <p:cNvSpPr/>
          <p:nvPr>
            <p:ph idx="2" type="sldImg"/>
          </p:nvPr>
        </p:nvSpPr>
        <p:spPr>
          <a:xfrm>
            <a:off x="917575" y="744538"/>
            <a:ext cx="4962600" cy="3722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f9641acd4a_2_22:notes"/>
          <p:cNvSpPr txBox="1"/>
          <p:nvPr>
            <p:ph idx="1" type="body"/>
          </p:nvPr>
        </p:nvSpPr>
        <p:spPr>
          <a:xfrm>
            <a:off x="679768" y="4715153"/>
            <a:ext cx="5438100" cy="4467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gf9641acd4a_2_22:notes"/>
          <p:cNvSpPr txBox="1"/>
          <p:nvPr>
            <p:ph idx="12" type="sldNum"/>
          </p:nvPr>
        </p:nvSpPr>
        <p:spPr>
          <a:xfrm>
            <a:off x="3850443" y="9428583"/>
            <a:ext cx="2945700" cy="496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" name="Google Shape;82;p1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" name="Google Shape;105;p3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" name="Google Shape;118;p4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8" name="Google Shape;158;p5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6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3" name="Google Shape;173;p6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7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3" name="Google Shape;193;p7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 txBox="1"/>
          <p:nvPr>
            <p:ph type="title"/>
          </p:nvPr>
        </p:nvSpPr>
        <p:spPr>
          <a:xfrm>
            <a:off x="457200" y="659358"/>
            <a:ext cx="82296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EA560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8"/>
          <p:cNvSpPr txBox="1"/>
          <p:nvPr>
            <p:ph type="title"/>
          </p:nvPr>
        </p:nvSpPr>
        <p:spPr>
          <a:xfrm>
            <a:off x="457200" y="659358"/>
            <a:ext cx="82296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EA560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10125"/>
            <a:ext cx="9144000" cy="610612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0"/>
          <p:cNvSpPr txBox="1"/>
          <p:nvPr>
            <p:ph type="ctrTitle"/>
          </p:nvPr>
        </p:nvSpPr>
        <p:spPr>
          <a:xfrm>
            <a:off x="381000" y="2703512"/>
            <a:ext cx="83820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Stardos Stenci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0"/>
          <p:cNvSpPr txBox="1"/>
          <p:nvPr>
            <p:ph idx="1" type="subTitle"/>
          </p:nvPr>
        </p:nvSpPr>
        <p:spPr>
          <a:xfrm>
            <a:off x="1371600" y="3506787"/>
            <a:ext cx="64008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300"/>
              </a:spcBef>
              <a:spcAft>
                <a:spcPts val="0"/>
              </a:spcAft>
              <a:buClr>
                <a:srgbClr val="950027"/>
              </a:buClr>
              <a:buSzPts val="1500"/>
              <a:buNone/>
              <a:defRPr b="0" i="0" sz="1500">
                <a:solidFill>
                  <a:srgbClr val="950027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3" name="Google Shape;23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1"/>
          <p:cNvSpPr txBox="1"/>
          <p:nvPr>
            <p:ph type="title"/>
          </p:nvPr>
        </p:nvSpPr>
        <p:spPr>
          <a:xfrm>
            <a:off x="722313" y="4406900"/>
            <a:ext cx="77724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EA5608"/>
              </a:buClr>
              <a:buSzPts val="4000"/>
              <a:buFont typeface="Stardos Stencil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7" name="Google Shape;27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2"/>
          <p:cNvSpPr txBox="1"/>
          <p:nvPr>
            <p:ph type="title"/>
          </p:nvPr>
        </p:nvSpPr>
        <p:spPr>
          <a:xfrm>
            <a:off x="457200" y="659358"/>
            <a:ext cx="82296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EA560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2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1" name="Google Shape;31;p12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2" name="Google Shape;32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3"/>
          <p:cNvSpPr txBox="1"/>
          <p:nvPr>
            <p:ph type="title"/>
          </p:nvPr>
        </p:nvSpPr>
        <p:spPr>
          <a:xfrm>
            <a:off x="457200" y="659358"/>
            <a:ext cx="82296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EA5608"/>
              </a:buClr>
              <a:buSzPts val="4400"/>
              <a:buFont typeface="Stardos Stenci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3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950027"/>
              </a:buClr>
              <a:buSzPts val="2000"/>
              <a:buNone/>
              <a:defRPr b="0" i="0" sz="2000">
                <a:solidFill>
                  <a:srgbClr val="950027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6" name="Google Shape;36;p13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37" name="Google Shape;37;p13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950027"/>
              </a:buClr>
              <a:buSzPts val="2000"/>
              <a:buNone/>
              <a:defRPr b="0" i="0" sz="2000">
                <a:solidFill>
                  <a:srgbClr val="950027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8" name="Google Shape;38;p13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 sz="2400"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b="0" i="0" sz="2000"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 sz="1800"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b="0" i="0" sz="1600"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b="0" i="0" sz="1600"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39" name="Google Shape;39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4"/>
          <p:cNvSpPr txBox="1"/>
          <p:nvPr>
            <p:ph type="title"/>
          </p:nvPr>
        </p:nvSpPr>
        <p:spPr>
          <a:xfrm>
            <a:off x="457200" y="659358"/>
            <a:ext cx="82296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EA560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6"/>
          <p:cNvSpPr txBox="1"/>
          <p:nvPr>
            <p:ph type="title"/>
          </p:nvPr>
        </p:nvSpPr>
        <p:spPr>
          <a:xfrm>
            <a:off x="457200" y="273050"/>
            <a:ext cx="3008313" cy="40011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EA5608"/>
              </a:buClr>
              <a:buSzPts val="2000"/>
              <a:buFont typeface="Stardos Stencil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6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48" name="Google Shape;48;p16"/>
          <p:cNvSpPr txBox="1"/>
          <p:nvPr>
            <p:ph idx="2" type="body"/>
          </p:nvPr>
        </p:nvSpPr>
        <p:spPr>
          <a:xfrm>
            <a:off x="457200" y="838200"/>
            <a:ext cx="3008313" cy="5287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49" name="Google Shape;49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7"/>
          <p:cNvSpPr txBox="1"/>
          <p:nvPr>
            <p:ph type="title"/>
          </p:nvPr>
        </p:nvSpPr>
        <p:spPr>
          <a:xfrm>
            <a:off x="1790700" y="4851400"/>
            <a:ext cx="54864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EA5608"/>
              </a:buClr>
              <a:buSzPts val="2000"/>
              <a:buFont typeface="Stardos Stencil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53" name="Google Shape;53;p1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4" name="Google Shape;54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/>
          <p:nvPr>
            <p:ph type="title"/>
          </p:nvPr>
        </p:nvSpPr>
        <p:spPr>
          <a:xfrm>
            <a:off x="457200" y="659358"/>
            <a:ext cx="82296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EA5608"/>
              </a:buClr>
              <a:buSzPts val="4400"/>
              <a:buFont typeface="Stardos Stencil"/>
              <a:buNone/>
              <a:defRPr b="0" i="0" sz="4400" u="none" cap="none" strike="noStrike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pic>
        <p:nvPicPr>
          <p:cNvPr id="13" name="Google Shape;13;p8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726362" y="-2937"/>
            <a:ext cx="1417638" cy="1417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239" y="6276975"/>
            <a:ext cx="380922" cy="4445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timefor8.org" TargetMode="External"/><Relationship Id="rId4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image" Target="../media/image15.jpg"/><Relationship Id="rId10" Type="http://schemas.openxmlformats.org/officeDocument/2006/relationships/image" Target="../media/image14.jpg"/><Relationship Id="rId13" Type="http://schemas.openxmlformats.org/officeDocument/2006/relationships/image" Target="../media/image16.jpg"/><Relationship Id="rId12" Type="http://schemas.openxmlformats.org/officeDocument/2006/relationships/hyperlink" Target="about:blank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4.png"/><Relationship Id="rId9" Type="http://schemas.openxmlformats.org/officeDocument/2006/relationships/image" Target="../media/image11.jpg"/><Relationship Id="rId5" Type="http://schemas.openxmlformats.org/officeDocument/2006/relationships/image" Target="../media/image8.png"/><Relationship Id="rId6" Type="http://schemas.openxmlformats.org/officeDocument/2006/relationships/image" Target="../media/image10.jpg"/><Relationship Id="rId7" Type="http://schemas.openxmlformats.org/officeDocument/2006/relationships/image" Target="../media/image12.jpg"/><Relationship Id="rId8" Type="http://schemas.openxmlformats.org/officeDocument/2006/relationships/image" Target="../media/image1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image" Target="../media/image27.jpg"/><Relationship Id="rId10" Type="http://schemas.openxmlformats.org/officeDocument/2006/relationships/image" Target="../media/image26.png"/><Relationship Id="rId13" Type="http://schemas.openxmlformats.org/officeDocument/2006/relationships/image" Target="../media/image28.png"/><Relationship Id="rId1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1.png"/><Relationship Id="rId4" Type="http://schemas.openxmlformats.org/officeDocument/2006/relationships/image" Target="../media/image24.png"/><Relationship Id="rId9" Type="http://schemas.openxmlformats.org/officeDocument/2006/relationships/image" Target="../media/image23.jpg"/><Relationship Id="rId15" Type="http://schemas.openxmlformats.org/officeDocument/2006/relationships/image" Target="../media/image32.png"/><Relationship Id="rId14" Type="http://schemas.openxmlformats.org/officeDocument/2006/relationships/image" Target="../media/image30.png"/><Relationship Id="rId5" Type="http://schemas.openxmlformats.org/officeDocument/2006/relationships/image" Target="../media/image22.png"/><Relationship Id="rId6" Type="http://schemas.openxmlformats.org/officeDocument/2006/relationships/image" Target="../media/image31.png"/><Relationship Id="rId7" Type="http://schemas.openxmlformats.org/officeDocument/2006/relationships/hyperlink" Target="https://timefor8.org/" TargetMode="External"/><Relationship Id="rId8" Type="http://schemas.openxmlformats.org/officeDocument/2006/relationships/image" Target="../media/image2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0.png"/><Relationship Id="rId4" Type="http://schemas.openxmlformats.org/officeDocument/2006/relationships/image" Target="../media/image37.jpg"/><Relationship Id="rId9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5.jpg"/><Relationship Id="rId7" Type="http://schemas.openxmlformats.org/officeDocument/2006/relationships/image" Target="../media/image36.jpg"/><Relationship Id="rId8" Type="http://schemas.openxmlformats.org/officeDocument/2006/relationships/image" Target="../media/image3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0.jpg"/><Relationship Id="rId4" Type="http://schemas.openxmlformats.org/officeDocument/2006/relationships/image" Target="../media/image38.jpg"/><Relationship Id="rId5" Type="http://schemas.openxmlformats.org/officeDocument/2006/relationships/image" Target="../media/image39.png"/><Relationship Id="rId6" Type="http://schemas.openxmlformats.org/officeDocument/2006/relationships/image" Target="../media/image42.jpg"/><Relationship Id="rId7" Type="http://schemas.openxmlformats.org/officeDocument/2006/relationships/image" Target="../media/image3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f9641acd4a_2_0"/>
          <p:cNvSpPr txBox="1"/>
          <p:nvPr/>
        </p:nvSpPr>
        <p:spPr>
          <a:xfrm>
            <a:off x="2067225" y="5035425"/>
            <a:ext cx="33279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000">
                <a:latin typeface="Calibri"/>
                <a:ea typeface="Calibri"/>
                <a:cs typeface="Calibri"/>
                <a:sym typeface="Calibri"/>
              </a:rPr>
              <a:t>Una campaña de la Confederación Sindical Internacional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https://timefor8.org</a:t>
            </a:r>
            <a:r>
              <a:rPr lang="sv-S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4" name="Google Shape;64;gf9641acd4a_2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550" y="0"/>
            <a:ext cx="9192673" cy="436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f9641acd4a_2_30"/>
          <p:cNvSpPr txBox="1"/>
          <p:nvPr/>
        </p:nvSpPr>
        <p:spPr>
          <a:xfrm>
            <a:off x="208025" y="496850"/>
            <a:ext cx="8319600" cy="7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37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Una campaña que se trataba de esto...</a:t>
            </a:r>
            <a:endParaRPr sz="37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71" name="Google Shape;71;gf9641acd4a_2_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925" y="1476000"/>
            <a:ext cx="6491826" cy="4320824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gf9641acd4a_2_30"/>
          <p:cNvSpPr txBox="1"/>
          <p:nvPr/>
        </p:nvSpPr>
        <p:spPr>
          <a:xfrm>
            <a:off x="2149475" y="5581175"/>
            <a:ext cx="5384400" cy="14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250190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Cumbre de la ONU adopta la Agenda 2030 para el Desarrollo Sostenible. </a:t>
            </a:r>
            <a:endParaRPr i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250190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Fotografía: UN Photo/Cia Pak</a:t>
            </a:r>
            <a:endParaRPr i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250190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rgbClr val="555555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gf9641acd4a_2_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7125" y="1115075"/>
            <a:ext cx="8670501" cy="55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gf9641acd4a_2_22"/>
          <p:cNvSpPr txBox="1"/>
          <p:nvPr/>
        </p:nvSpPr>
        <p:spPr>
          <a:xfrm>
            <a:off x="485325" y="202225"/>
            <a:ext cx="6205200" cy="7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3700">
                <a:latin typeface="Proxima Nova"/>
                <a:ea typeface="Proxima Nova"/>
                <a:cs typeface="Proxima Nova"/>
                <a:sym typeface="Proxima Nova"/>
              </a:rPr>
              <a:t>Y se convirtió en esto</a:t>
            </a:r>
            <a:endParaRPr sz="3700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title"/>
          </p:nvPr>
        </p:nvSpPr>
        <p:spPr>
          <a:xfrm>
            <a:off x="309456" y="237712"/>
            <a:ext cx="8270536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EA5608"/>
              </a:buClr>
              <a:buSzPts val="4000"/>
              <a:buFont typeface="Stardos Stencil"/>
              <a:buNone/>
            </a:pPr>
            <a:r>
              <a:rPr lang="sv-SE" sz="4000"/>
              <a:t>Herramientas </a:t>
            </a:r>
            <a:endParaRPr sz="4000"/>
          </a:p>
        </p:txBody>
      </p:sp>
      <p:sp>
        <p:nvSpPr>
          <p:cNvPr id="85" name="Google Shape;85;p1"/>
          <p:cNvSpPr/>
          <p:nvPr/>
        </p:nvSpPr>
        <p:spPr>
          <a:xfrm>
            <a:off x="1185959" y="1127908"/>
            <a:ext cx="7704900" cy="1439400"/>
          </a:xfrm>
          <a:prstGeom prst="rect">
            <a:avLst/>
          </a:prstGeom>
          <a:solidFill>
            <a:srgbClr val="058293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35299" y="1273522"/>
            <a:ext cx="1872233" cy="10541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magine che contiene testo&#10;&#10;Descrizione generata automaticamente" id="87" name="Google Shape;87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50369" y="1356358"/>
            <a:ext cx="1420874" cy="103465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 txBox="1"/>
          <p:nvPr/>
        </p:nvSpPr>
        <p:spPr>
          <a:xfrm>
            <a:off x="5322323" y="1273522"/>
            <a:ext cx="32094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sv-SE" sz="1800" u="none" cap="none" strike="noStrike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MONITOR GLOBAL DE </a:t>
            </a: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ODS</a:t>
            </a:r>
            <a:r>
              <a:rPr b="0" i="0" lang="sv-SE" sz="1800" u="none" cap="none" strike="noStrike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 8 </a:t>
            </a:r>
            <a:r>
              <a:rPr b="0" i="0" lang="sv-SE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https://www.ituc-csi.org/sdg8-as-a-new-social-contract-for-a-job-rich-recovery-and-resilience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251337" y="1267950"/>
            <a:ext cx="1643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</a:b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Investigación </a:t>
            </a: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Global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1185959" y="2632170"/>
            <a:ext cx="7704857" cy="1439369"/>
          </a:xfrm>
          <a:prstGeom prst="rect">
            <a:avLst/>
          </a:prstGeom>
          <a:solidFill>
            <a:srgbClr val="D9D0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359725" y="2967300"/>
            <a:ext cx="1500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</a:b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Seguimiento Nacional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Text&#10;&#10;Description automatically generated with medium confidence" id="92" name="Google Shape;92;p1"/>
          <p:cNvPicPr preferRelativeResize="0"/>
          <p:nvPr/>
        </p:nvPicPr>
        <p:blipFill rotWithShape="1">
          <a:blip r:embed="rId5">
            <a:alphaModFix/>
          </a:blip>
          <a:srcRect b="0" l="0" r="0" t="4403"/>
          <a:stretch/>
        </p:blipFill>
        <p:spPr>
          <a:xfrm>
            <a:off x="2504161" y="2561589"/>
            <a:ext cx="1113289" cy="150995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5196067" y="2918303"/>
            <a:ext cx="375152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Una visión sindical de los ODS</a:t>
            </a:r>
            <a:b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</a:b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Graphical user interface, text, website&#10;&#10;Description automatically generated" id="94" name="Google Shape;94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771243" y="2605237"/>
            <a:ext cx="1346961" cy="64633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text&#10;&#10;Description automatically generated" id="95" name="Google Shape;95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771243" y="3024824"/>
            <a:ext cx="1346961" cy="5832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group of people in a room&#10;&#10;Description automatically generated with low confidence" id="96" name="Google Shape;96;p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771243" y="3458316"/>
            <a:ext cx="1346961" cy="599847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"/>
          <p:cNvSpPr/>
          <p:nvPr/>
        </p:nvSpPr>
        <p:spPr>
          <a:xfrm>
            <a:off x="1171168" y="4143116"/>
            <a:ext cx="7704857" cy="1439369"/>
          </a:xfrm>
          <a:prstGeom prst="rect">
            <a:avLst/>
          </a:prstGeom>
          <a:solidFill>
            <a:srgbClr val="FFD200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"/>
          <p:cNvSpPr txBox="1"/>
          <p:nvPr/>
        </p:nvSpPr>
        <p:spPr>
          <a:xfrm>
            <a:off x="417500" y="4512371"/>
            <a:ext cx="13110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Incidencia Global</a:t>
            </a: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 de derechos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group of people posing for a photo&#10;&#10;Description automatically generated" id="99" name="Google Shape;99;p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525121" y="4264912"/>
            <a:ext cx="1591506" cy="11936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text, computer, computer, electronics&#10;&#10;Description automatically generated" id="100" name="Google Shape;100;p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143663" y="4264912"/>
            <a:ext cx="2172870" cy="11936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xt&#10;&#10;Description automatically generated with low confidence" id="101" name="Google Shape;101;p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361393" y="4264912"/>
            <a:ext cx="1597402" cy="1198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">
            <a:hlinkClick r:id="rId12"/>
          </p:cNvPr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 rot="-948502">
            <a:off x="7967632" y="4196301"/>
            <a:ext cx="899556" cy="1306099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"/>
          <p:cNvSpPr txBox="1"/>
          <p:nvPr>
            <p:ph type="title"/>
          </p:nvPr>
        </p:nvSpPr>
        <p:spPr>
          <a:xfrm>
            <a:off x="309456" y="314656"/>
            <a:ext cx="8270536" cy="5539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EA5608"/>
              </a:buClr>
              <a:buSzPts val="3000"/>
              <a:buFont typeface="Stardos Stencil"/>
              <a:buNone/>
            </a:pPr>
            <a:r>
              <a:rPr lang="sv-SE" sz="3000"/>
              <a:t>Principales </a:t>
            </a:r>
            <a:r>
              <a:rPr lang="sv-SE" sz="3000">
                <a:solidFill>
                  <a:schemeClr val="lt1"/>
                </a:solidFill>
                <a:highlight>
                  <a:srgbClr val="000000"/>
                </a:highlight>
              </a:rPr>
              <a:t>objetivos </a:t>
            </a:r>
            <a:r>
              <a:rPr lang="sv-SE" sz="3000"/>
              <a:t>y </a:t>
            </a:r>
            <a:r>
              <a:rPr lang="sv-SE" sz="3000">
                <a:solidFill>
                  <a:schemeClr val="dk1"/>
                </a:solidFill>
              </a:rPr>
              <a:t>metas de la </a:t>
            </a:r>
            <a:r>
              <a:rPr lang="sv-SE" sz="3000"/>
              <a:t>campaña</a:t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108" name="Google Shape;108;p3"/>
          <p:cNvSpPr txBox="1"/>
          <p:nvPr/>
        </p:nvSpPr>
        <p:spPr>
          <a:xfrm>
            <a:off x="1525960" y="1663416"/>
            <a:ext cx="682719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Visibilizar la posición de los sindicatos sobre el desarrollo sostenible en el </a:t>
            </a:r>
            <a:b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</a:b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#HLPF2021 feed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Badge 1 with solid fill" id="109" name="Google Shape;10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1560" y="1485811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dge with solid fill" id="110" name="Google Shape;110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3460" y="2512474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3"/>
          <p:cNvSpPr txBox="1"/>
          <p:nvPr/>
        </p:nvSpPr>
        <p:spPr>
          <a:xfrm>
            <a:off x="1499223" y="2679730"/>
            <a:ext cx="730597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Estimular el compromiso de los sindicatos mediante la visibilización de sus acciones </a:t>
            </a:r>
            <a:b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</a:b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durante el HLPF2021, tanto a nivel nacional (informes de países, informes locales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campañas, testimonios) y en el HLPF (eventos paralelos, VNR...)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Badge 1 outline" id="112" name="Google Shape;112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3460" y="4020834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3"/>
          <p:cNvSpPr txBox="1"/>
          <p:nvPr/>
        </p:nvSpPr>
        <p:spPr>
          <a:xfrm>
            <a:off x="1527860" y="4259273"/>
            <a:ext cx="304442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Seguidores del feed del HLPF</a:t>
            </a:r>
            <a:endParaRPr/>
          </a:p>
        </p:txBody>
      </p:sp>
      <p:pic>
        <p:nvPicPr>
          <p:cNvPr descr="Badge outline" id="114" name="Google Shape;114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32510" y="4998588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3"/>
          <p:cNvSpPr txBox="1"/>
          <p:nvPr/>
        </p:nvSpPr>
        <p:spPr>
          <a:xfrm>
            <a:off x="1546910" y="5271122"/>
            <a:ext cx="155741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Sindicatos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lipboard outline" id="120" name="Google Shape;12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912927" y="764704"/>
            <a:ext cx="6395204" cy="29534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lipboard outline" id="121" name="Google Shape;121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36221" y="3429000"/>
            <a:ext cx="6395204" cy="29534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lipboard outline" id="122" name="Google Shape;122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833847" y="3463663"/>
            <a:ext cx="6395204" cy="29534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lipboard outline" id="123" name="Google Shape;123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447466" y="765792"/>
            <a:ext cx="6395204" cy="2953487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4"/>
          <p:cNvSpPr txBox="1"/>
          <p:nvPr>
            <p:ph type="title"/>
          </p:nvPr>
        </p:nvSpPr>
        <p:spPr>
          <a:xfrm>
            <a:off x="309456" y="210706"/>
            <a:ext cx="8270536" cy="5539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EA5608"/>
              </a:buClr>
              <a:buSzPts val="3000"/>
              <a:buFont typeface="Stardos Stencil"/>
              <a:buNone/>
            </a:pPr>
            <a:r>
              <a:rPr lang="sv-SE" sz="3000"/>
              <a:t>Material de campaña y algunas cifras </a:t>
            </a:r>
            <a:endParaRPr sz="3000"/>
          </a:p>
        </p:txBody>
      </p:sp>
      <p:pic>
        <p:nvPicPr>
          <p:cNvPr id="125" name="Google Shape;125;p4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b="3598" l="0" r="0" t="7378"/>
          <a:stretch/>
        </p:blipFill>
        <p:spPr>
          <a:xfrm>
            <a:off x="796255" y="1670853"/>
            <a:ext cx="1072541" cy="15608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text, different&#10;&#10;Description automatically generated" id="126" name="Google Shape;126;p4"/>
          <p:cNvPicPr preferRelativeResize="0"/>
          <p:nvPr/>
        </p:nvPicPr>
        <p:blipFill rotWithShape="1">
          <a:blip r:embed="rId9">
            <a:alphaModFix/>
          </a:blip>
          <a:srcRect b="0" l="10664" r="10097" t="0"/>
          <a:stretch/>
        </p:blipFill>
        <p:spPr>
          <a:xfrm>
            <a:off x="4925682" y="1692957"/>
            <a:ext cx="1259415" cy="1325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32755" y="4333615"/>
            <a:ext cx="824953" cy="1747462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4"/>
          <p:cNvSpPr txBox="1"/>
          <p:nvPr/>
        </p:nvSpPr>
        <p:spPr>
          <a:xfrm>
            <a:off x="1741452" y="1280656"/>
            <a:ext cx="107510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Página web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4"/>
          <p:cNvSpPr txBox="1"/>
          <p:nvPr/>
        </p:nvSpPr>
        <p:spPr>
          <a:xfrm>
            <a:off x="1691868" y="3959456"/>
            <a:ext cx="145982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Boletines de noticias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4"/>
          <p:cNvSpPr txBox="1"/>
          <p:nvPr/>
        </p:nvSpPr>
        <p:spPr>
          <a:xfrm>
            <a:off x="6206079" y="1259510"/>
            <a:ext cx="92044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Vídeos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1" name="Google Shape;131;p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902240" y="4541194"/>
            <a:ext cx="1715203" cy="972325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4"/>
          <p:cNvSpPr txBox="1"/>
          <p:nvPr/>
        </p:nvSpPr>
        <p:spPr>
          <a:xfrm>
            <a:off x="5939182" y="3919702"/>
            <a:ext cx="146373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Testimonios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4"/>
          <p:cNvSpPr txBox="1"/>
          <p:nvPr/>
        </p:nvSpPr>
        <p:spPr>
          <a:xfrm>
            <a:off x="1857938" y="1770292"/>
            <a:ext cx="358222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página web x </a:t>
            </a: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idiomas</a:t>
            </a:r>
            <a:endParaRPr/>
          </a:p>
        </p:txBody>
      </p:sp>
      <p:sp>
        <p:nvSpPr>
          <p:cNvPr id="134" name="Google Shape;134;p4"/>
          <p:cNvSpPr txBox="1"/>
          <p:nvPr/>
        </p:nvSpPr>
        <p:spPr>
          <a:xfrm>
            <a:off x="1538330" y="4476906"/>
            <a:ext cx="358222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10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números x </a:t>
            </a: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idiomas</a:t>
            </a:r>
            <a:endParaRPr/>
          </a:p>
        </p:txBody>
      </p:sp>
      <p:sp>
        <p:nvSpPr>
          <p:cNvPr id="135" name="Google Shape;135;p4"/>
          <p:cNvSpPr txBox="1"/>
          <p:nvPr/>
        </p:nvSpPr>
        <p:spPr>
          <a:xfrm>
            <a:off x="6236743" y="1680455"/>
            <a:ext cx="358222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8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vídeos en </a:t>
            </a: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idiomas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4"/>
          <p:cNvSpPr txBox="1"/>
          <p:nvPr/>
        </p:nvSpPr>
        <p:spPr>
          <a:xfrm>
            <a:off x="6686524" y="4535067"/>
            <a:ext cx="358222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8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testim. x </a:t>
            </a: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lang.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formatos 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Bar chart with solid fill" id="137" name="Google Shape;137;p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236743" y="2065544"/>
            <a:ext cx="471693" cy="44672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4"/>
          <p:cNvSpPr txBox="1"/>
          <p:nvPr/>
        </p:nvSpPr>
        <p:spPr>
          <a:xfrm>
            <a:off x="6666302" y="2006024"/>
            <a:ext cx="191187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Top media post en twitter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Julio, </a:t>
            </a: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396 visitas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4K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impr.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Junio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297 visitas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4</a:t>
            </a: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,5K impr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9" name="Google Shape;139;p4"/>
          <p:cNvGrpSpPr/>
          <p:nvPr/>
        </p:nvGrpSpPr>
        <p:grpSpPr>
          <a:xfrm rot="754801">
            <a:off x="5899700" y="2197120"/>
            <a:ext cx="2853648" cy="1859191"/>
            <a:chOff x="6257952" y="934359"/>
            <a:chExt cx="5623577" cy="3618308"/>
          </a:xfrm>
        </p:grpSpPr>
        <p:pic>
          <p:nvPicPr>
            <p:cNvPr descr="Tag outline" id="140" name="Google Shape;140;p4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 rot="-2955951">
              <a:off x="6784287" y="1460694"/>
              <a:ext cx="2565638" cy="25656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1" name="Google Shape;141;p4"/>
            <p:cNvSpPr txBox="1"/>
            <p:nvPr/>
          </p:nvSpPr>
          <p:spPr>
            <a:xfrm>
              <a:off x="7665658" y="2377703"/>
              <a:ext cx="4215871" cy="8535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-SE" sz="10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Presupuesto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sv-SE" sz="1200">
                  <a:solidFill>
                    <a:schemeClr val="lt1"/>
                  </a:solidFill>
                  <a:highlight>
                    <a:srgbClr val="950027"/>
                  </a:highlight>
                  <a:latin typeface="Calibri"/>
                  <a:ea typeface="Calibri"/>
                  <a:cs typeface="Calibri"/>
                  <a:sym typeface="Calibri"/>
                </a:rPr>
                <a:t>€4.6K </a:t>
              </a:r>
              <a:endParaRPr/>
            </a:p>
          </p:txBody>
        </p:sp>
      </p:grpSp>
      <p:grpSp>
        <p:nvGrpSpPr>
          <p:cNvPr id="142" name="Google Shape;142;p4"/>
          <p:cNvGrpSpPr/>
          <p:nvPr/>
        </p:nvGrpSpPr>
        <p:grpSpPr>
          <a:xfrm rot="812797">
            <a:off x="1545927" y="2162815"/>
            <a:ext cx="3017638" cy="1859191"/>
            <a:chOff x="6257952" y="934359"/>
            <a:chExt cx="5623577" cy="3618308"/>
          </a:xfrm>
        </p:grpSpPr>
        <p:pic>
          <p:nvPicPr>
            <p:cNvPr descr="Tag outline" id="143" name="Google Shape;143;p4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 rot="-2955951">
              <a:off x="6784287" y="1460694"/>
              <a:ext cx="2565638" cy="25656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4" name="Google Shape;144;p4"/>
            <p:cNvSpPr txBox="1"/>
            <p:nvPr/>
          </p:nvSpPr>
          <p:spPr>
            <a:xfrm>
              <a:off x="7665658" y="2377703"/>
              <a:ext cx="4215871" cy="8535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-SE" sz="10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Presupuesto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sv-SE" sz="1200">
                  <a:solidFill>
                    <a:schemeClr val="lt1"/>
                  </a:solidFill>
                  <a:highlight>
                    <a:srgbClr val="950027"/>
                  </a:highlight>
                  <a:latin typeface="Calibri"/>
                  <a:ea typeface="Calibri"/>
                  <a:cs typeface="Calibri"/>
                  <a:sym typeface="Calibri"/>
                </a:rPr>
                <a:t>en la empresa </a:t>
              </a:r>
              <a:endParaRPr/>
            </a:p>
          </p:txBody>
        </p:sp>
      </p:grpSp>
      <p:pic>
        <p:nvPicPr>
          <p:cNvPr descr="Bar chart with solid fill" id="145" name="Google Shape;145;p4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892231" y="2164334"/>
            <a:ext cx="393253" cy="393324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4"/>
          <p:cNvSpPr txBox="1"/>
          <p:nvPr/>
        </p:nvSpPr>
        <p:spPr>
          <a:xfrm>
            <a:off x="2279004" y="2121405"/>
            <a:ext cx="119042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640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Promedio de visitas únicas </a:t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4"/>
          <p:cNvSpPr txBox="1"/>
          <p:nvPr/>
        </p:nvSpPr>
        <p:spPr>
          <a:xfrm>
            <a:off x="2017017" y="4840353"/>
            <a:ext cx="562451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25% </a:t>
            </a: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de media de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apertura única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4,86% media de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cliks</a:t>
            </a:r>
            <a:endParaRPr/>
          </a:p>
        </p:txBody>
      </p:sp>
      <p:pic>
        <p:nvPicPr>
          <p:cNvPr descr="Bar chart with solid fill" id="148" name="Google Shape;148;p4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545324" y="4902023"/>
            <a:ext cx="471693" cy="446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ag outline" id="149" name="Google Shape;149;p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 rot="-2385824">
            <a:off x="1429708" y="5016285"/>
            <a:ext cx="1318299" cy="1376733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4"/>
          <p:cNvSpPr txBox="1"/>
          <p:nvPr/>
        </p:nvSpPr>
        <p:spPr>
          <a:xfrm rot="570127">
            <a:off x="1801851" y="5657588"/>
            <a:ext cx="2262256" cy="4385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Presupuesto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chemeClr val="lt1"/>
                </a:solidFill>
                <a:highlight>
                  <a:srgbClr val="950027"/>
                </a:highlight>
                <a:latin typeface="Calibri"/>
                <a:ea typeface="Calibri"/>
                <a:cs typeface="Calibri"/>
                <a:sym typeface="Calibri"/>
              </a:rPr>
              <a:t>en la empresa </a:t>
            </a:r>
            <a:endParaRPr/>
          </a:p>
        </p:txBody>
      </p:sp>
      <p:pic>
        <p:nvPicPr>
          <p:cNvPr descr="Bar chart with solid fill" id="151" name="Google Shape;151;p4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6725301" y="4977175"/>
            <a:ext cx="471693" cy="446725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4"/>
          <p:cNvSpPr txBox="1"/>
          <p:nvPr/>
        </p:nvSpPr>
        <p:spPr>
          <a:xfrm>
            <a:off x="7173890" y="4919081"/>
            <a:ext cx="57340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Top post en twitter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Junio, </a:t>
            </a: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4.6K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impr. 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3" name="Google Shape;153;p4"/>
          <p:cNvGrpSpPr/>
          <p:nvPr/>
        </p:nvGrpSpPr>
        <p:grpSpPr>
          <a:xfrm rot="754801">
            <a:off x="6321226" y="4806998"/>
            <a:ext cx="2853648" cy="1859191"/>
            <a:chOff x="6257952" y="934359"/>
            <a:chExt cx="5623577" cy="3618308"/>
          </a:xfrm>
        </p:grpSpPr>
        <p:pic>
          <p:nvPicPr>
            <p:cNvPr descr="Tag outline" id="154" name="Google Shape;154;p4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 rot="-2955951">
              <a:off x="6784287" y="1460694"/>
              <a:ext cx="2565638" cy="25656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5" name="Google Shape;155;p4"/>
            <p:cNvSpPr txBox="1"/>
            <p:nvPr/>
          </p:nvSpPr>
          <p:spPr>
            <a:xfrm>
              <a:off x="7665658" y="2377703"/>
              <a:ext cx="4215871" cy="8535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-SE" sz="10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Presupuesto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sv-SE" sz="1200">
                  <a:solidFill>
                    <a:schemeClr val="lt1"/>
                  </a:solidFill>
                  <a:highlight>
                    <a:srgbClr val="950027"/>
                  </a:highlight>
                  <a:latin typeface="Calibri"/>
                  <a:ea typeface="Calibri"/>
                  <a:cs typeface="Calibri"/>
                  <a:sym typeface="Calibri"/>
                </a:rPr>
                <a:t>€1K </a:t>
              </a: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Google Shape;160;p5"/>
          <p:cNvGrpSpPr/>
          <p:nvPr/>
        </p:nvGrpSpPr>
        <p:grpSpPr>
          <a:xfrm rot="1111421">
            <a:off x="5712095" y="1674640"/>
            <a:ext cx="5979705" cy="3618308"/>
            <a:chOff x="6257952" y="934359"/>
            <a:chExt cx="5979705" cy="3618308"/>
          </a:xfrm>
        </p:grpSpPr>
        <p:pic>
          <p:nvPicPr>
            <p:cNvPr descr="Tag outline" id="161" name="Google Shape;161;p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-2955951">
              <a:off x="6784287" y="1460694"/>
              <a:ext cx="2565638" cy="25656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2" name="Google Shape;162;p5"/>
            <p:cNvSpPr txBox="1"/>
            <p:nvPr/>
          </p:nvSpPr>
          <p:spPr>
            <a:xfrm>
              <a:off x="7665657" y="2268510"/>
              <a:ext cx="4572000" cy="9541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-S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Presupuesto vids 2021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sv-SE" sz="1600">
                  <a:solidFill>
                    <a:schemeClr val="lt1"/>
                  </a:solidFill>
                  <a:highlight>
                    <a:srgbClr val="950027"/>
                  </a:highlight>
                  <a:latin typeface="Calibri"/>
                  <a:ea typeface="Calibri"/>
                  <a:cs typeface="Calibri"/>
                  <a:sym typeface="Calibri"/>
                </a:rPr>
                <a:t>€2.5K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-S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Presupuesto 2021</a:t>
              </a:r>
              <a:br>
                <a:rPr lang="sv-S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b="1" lang="sv-SE" sz="1600">
                  <a:solidFill>
                    <a:schemeClr val="lt1"/>
                  </a:solidFill>
                  <a:highlight>
                    <a:srgbClr val="950027"/>
                  </a:highlight>
                  <a:latin typeface="Calibri"/>
                  <a:ea typeface="Calibri"/>
                  <a:cs typeface="Calibri"/>
                  <a:sym typeface="Calibri"/>
                </a:rPr>
                <a:t>€1.7K</a:t>
              </a:r>
              <a:endParaRPr b="1" sz="1600">
                <a:solidFill>
                  <a:schemeClr val="lt1"/>
                </a:solidFill>
                <a:highlight>
                  <a:srgbClr val="950027"/>
                </a:highlight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3" name="Google Shape;163;p5"/>
          <p:cNvSpPr txBox="1"/>
          <p:nvPr>
            <p:ph type="title"/>
          </p:nvPr>
        </p:nvSpPr>
        <p:spPr>
          <a:xfrm>
            <a:off x="309456" y="314656"/>
            <a:ext cx="8270536" cy="5539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EA5608"/>
              </a:buClr>
              <a:buSzPts val="3000"/>
              <a:buFont typeface="Stardos Stencil"/>
              <a:buNone/>
            </a:pPr>
            <a:r>
              <a:rPr lang="sv-SE" sz="3000"/>
              <a:t>Contribuciones de los afiliados a la campaña </a:t>
            </a:r>
            <a:endParaRPr sz="3000"/>
          </a:p>
        </p:txBody>
      </p:sp>
      <p:pic>
        <p:nvPicPr>
          <p:cNvPr descr="Text&#10;&#10;Description automatically generated with medium confidence" id="164" name="Google Shape;164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7866" y="5232134"/>
            <a:ext cx="2660917" cy="1496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5"/>
          <p:cNvPicPr preferRelativeResize="0"/>
          <p:nvPr/>
        </p:nvPicPr>
        <p:blipFill rotWithShape="1">
          <a:blip r:embed="rId5">
            <a:alphaModFix/>
          </a:blip>
          <a:srcRect b="1406" l="0" r="0" t="16495"/>
          <a:stretch/>
        </p:blipFill>
        <p:spPr>
          <a:xfrm>
            <a:off x="4073562" y="5264176"/>
            <a:ext cx="1568867" cy="14967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text, hairpiece&#10;&#10;Description automatically generated" id="166" name="Google Shape;166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396900" y="5261900"/>
            <a:ext cx="1496766" cy="14967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xt&#10;&#10;Description automatically generated" id="167" name="Google Shape;167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67208" y="5264926"/>
            <a:ext cx="1504913" cy="15049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p&#10;&#10;Description automatically generated" id="168" name="Google Shape;168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-14064" y="1322110"/>
            <a:ext cx="6073140" cy="319278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5"/>
          <p:cNvSpPr txBox="1"/>
          <p:nvPr/>
        </p:nvSpPr>
        <p:spPr>
          <a:xfrm>
            <a:off x="6738835" y="1771400"/>
            <a:ext cx="234663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6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58 países</a:t>
            </a:r>
            <a:br>
              <a:rPr lang="sv-SE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+-100 </a:t>
            </a:r>
            <a:r>
              <a:rPr b="1" lang="sv-SE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contribuciones/año 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Bar chart with solid fill" id="170" name="Google Shape;170;p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871311" y="1614808"/>
            <a:ext cx="1205661" cy="1205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6"/>
          <p:cNvSpPr/>
          <p:nvPr/>
        </p:nvSpPr>
        <p:spPr>
          <a:xfrm>
            <a:off x="255988" y="1113921"/>
            <a:ext cx="6836292" cy="4680520"/>
          </a:xfrm>
          <a:prstGeom prst="rect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6"/>
          <p:cNvSpPr txBox="1"/>
          <p:nvPr>
            <p:ph type="title"/>
          </p:nvPr>
        </p:nvSpPr>
        <p:spPr>
          <a:xfrm>
            <a:off x="309456" y="314656"/>
            <a:ext cx="8270536" cy="5539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EA5608"/>
              </a:buClr>
              <a:buSzPts val="3000"/>
              <a:buFont typeface="Stardos Stencil"/>
              <a:buNone/>
            </a:pPr>
            <a:r>
              <a:rPr lang="sv-SE" sz="3000"/>
              <a:t>Canales principales </a:t>
            </a:r>
            <a:endParaRPr sz="3000"/>
          </a:p>
        </p:txBody>
      </p:sp>
      <p:pic>
        <p:nvPicPr>
          <p:cNvPr descr="Website&#10;&#10;Description automatically generated with medium confidence" id="177" name="Google Shape;177;p6"/>
          <p:cNvPicPr preferRelativeResize="0"/>
          <p:nvPr/>
        </p:nvPicPr>
        <p:blipFill rotWithShape="1">
          <a:blip r:embed="rId3">
            <a:alphaModFix/>
          </a:blip>
          <a:srcRect b="41566" l="0" r="0" t="0"/>
          <a:stretch/>
        </p:blipFill>
        <p:spPr>
          <a:xfrm>
            <a:off x="2319210" y="1540259"/>
            <a:ext cx="2252790" cy="1744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6"/>
          <p:cNvPicPr preferRelativeResize="0"/>
          <p:nvPr/>
        </p:nvPicPr>
        <p:blipFill rotWithShape="1">
          <a:blip r:embed="rId4">
            <a:alphaModFix/>
          </a:blip>
          <a:srcRect b="32065" l="0" r="0" t="0"/>
          <a:stretch/>
        </p:blipFill>
        <p:spPr>
          <a:xfrm>
            <a:off x="377165" y="1540259"/>
            <a:ext cx="1597218" cy="1888741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6"/>
          <p:cNvSpPr txBox="1"/>
          <p:nvPr/>
        </p:nvSpPr>
        <p:spPr>
          <a:xfrm>
            <a:off x="2352644" y="3455048"/>
            <a:ext cx="166021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Facebook:</a:t>
            </a: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TUDCN.RSCD</a:t>
            </a:r>
            <a:b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#tiempoparael8</a:t>
            </a:r>
            <a:endParaRPr b="1" sz="12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6"/>
          <p:cNvSpPr txBox="1"/>
          <p:nvPr/>
        </p:nvSpPr>
        <p:spPr>
          <a:xfrm>
            <a:off x="363728" y="3455048"/>
            <a:ext cx="159721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Twitter:</a:t>
            </a: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TUDCN_rscd</a:t>
            </a:r>
            <a:b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#tiempoparael8</a:t>
            </a:r>
            <a:endParaRPr b="1" sz="12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1" name="Google Shape;181;p6"/>
          <p:cNvPicPr preferRelativeResize="0"/>
          <p:nvPr/>
        </p:nvPicPr>
        <p:blipFill rotWithShape="1">
          <a:blip r:embed="rId5">
            <a:alphaModFix/>
          </a:blip>
          <a:srcRect b="40515" l="0" r="0" t="0"/>
          <a:stretch/>
        </p:blipFill>
        <p:spPr>
          <a:xfrm>
            <a:off x="4880244" y="1561071"/>
            <a:ext cx="1368152" cy="1723913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6"/>
          <p:cNvSpPr txBox="1"/>
          <p:nvPr/>
        </p:nvSpPr>
        <p:spPr>
          <a:xfrm>
            <a:off x="4828746" y="3454181"/>
            <a:ext cx="180423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Correo electrónico: 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timefor8@ituc-csi.org</a:t>
            </a:r>
            <a:endParaRPr b="1" sz="14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Graphical user interface, text, application, chat or text message&#10;&#10;Description automatically generated" id="183" name="Google Shape;183;p6"/>
          <p:cNvPicPr preferRelativeResize="0"/>
          <p:nvPr/>
        </p:nvPicPr>
        <p:blipFill rotWithShape="1">
          <a:blip r:embed="rId6">
            <a:alphaModFix/>
          </a:blip>
          <a:srcRect b="14328" l="0" r="0" t="26466"/>
          <a:stretch/>
        </p:blipFill>
        <p:spPr>
          <a:xfrm>
            <a:off x="7305263" y="4942219"/>
            <a:ext cx="1684612" cy="1601125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6"/>
          <p:cNvSpPr txBox="1"/>
          <p:nvPr/>
        </p:nvSpPr>
        <p:spPr>
          <a:xfrm>
            <a:off x="7282740" y="4576771"/>
            <a:ext cx="180423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Whatsapp: 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#timefor8</a:t>
            </a:r>
            <a:endParaRPr b="1" sz="12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Bar chart with solid fill" id="185" name="Google Shape;185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63728" y="3915139"/>
            <a:ext cx="393253" cy="393324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6"/>
          <p:cNvSpPr txBox="1"/>
          <p:nvPr/>
        </p:nvSpPr>
        <p:spPr>
          <a:xfrm>
            <a:off x="733801" y="3940250"/>
            <a:ext cx="1461600" cy="24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chemeClr val="lt1"/>
                </a:solidFill>
                <a:highlight>
                  <a:srgbClr val="FF0000"/>
                </a:highlight>
                <a:latin typeface="Calibri"/>
                <a:ea typeface="Calibri"/>
                <a:cs typeface="Calibri"/>
                <a:sym typeface="Calibri"/>
              </a:rPr>
              <a:t>17 de mayo - 15 de julio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6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publicaciones/día 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días/semana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idiomas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120 mensajes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propios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@ afiliados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@ objetivo relevante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C4125"/>
                </a:solidFill>
                <a:latin typeface="Calibri"/>
                <a:ea typeface="Calibri"/>
                <a:cs typeface="Calibri"/>
                <a:sym typeface="Calibri"/>
              </a:rPr>
              <a:t>157,8</a:t>
            </a: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K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impr.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Herramienta: Buffer.com</a:t>
            </a:r>
            <a:endParaRPr/>
          </a:p>
        </p:txBody>
      </p:sp>
      <p:pic>
        <p:nvPicPr>
          <p:cNvPr descr="Bar chart with solid fill" id="187" name="Google Shape;187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370573" y="3935568"/>
            <a:ext cx="393253" cy="393324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6"/>
          <p:cNvSpPr txBox="1"/>
          <p:nvPr/>
        </p:nvSpPr>
        <p:spPr>
          <a:xfrm>
            <a:off x="2740634" y="3960667"/>
            <a:ext cx="1306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chemeClr val="lt1"/>
                </a:solidFill>
                <a:highlight>
                  <a:srgbClr val="FF0000"/>
                </a:highlight>
                <a:latin typeface="Calibri"/>
                <a:ea typeface="Calibri"/>
                <a:cs typeface="Calibri"/>
                <a:sym typeface="Calibri"/>
              </a:rPr>
              <a:t>17 de mayo - 15 de julio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mensajes/día 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días/semana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C4125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idiomas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50 publicaciones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propias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@ afiliados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@ objetivo relevante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16,5K de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alcance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Herramienta: Buffer.com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6"/>
          <p:cNvSpPr txBox="1"/>
          <p:nvPr/>
        </p:nvSpPr>
        <p:spPr>
          <a:xfrm>
            <a:off x="5248472" y="4022781"/>
            <a:ext cx="1944300" cy="28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chemeClr val="lt1"/>
                </a:solidFill>
                <a:highlight>
                  <a:srgbClr val="FF0000"/>
                </a:highlight>
                <a:latin typeface="Calibri"/>
                <a:ea typeface="Calibri"/>
                <a:cs typeface="Calibri"/>
                <a:sym typeface="Calibri"/>
              </a:rPr>
              <a:t>17 de mayo - 12 de julio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edición/semana 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C4125"/>
                </a:solidFill>
                <a:latin typeface="Calibri"/>
                <a:ea typeface="Calibri"/>
                <a:cs typeface="Calibri"/>
                <a:sym typeface="Calibri"/>
              </a:rPr>
              <a:t>10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ediciones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idiomas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Llamada a la acción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Vídeo para compartir 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1282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destinatarios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25%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media de apertura única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4,86%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media de cliks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Herramienta: CRM4.dynamics</a:t>
            </a:r>
            <a:endParaRPr b="1" sz="180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b="1" lang="sv-S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Bar chart with solid fill" id="190" name="Google Shape;190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855219" y="3973536"/>
            <a:ext cx="393253" cy="393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7"/>
          <p:cNvSpPr txBox="1"/>
          <p:nvPr/>
        </p:nvSpPr>
        <p:spPr>
          <a:xfrm>
            <a:off x="309456" y="314656"/>
            <a:ext cx="8270536" cy="5539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A5608"/>
              </a:buClr>
              <a:buSzPts val="3000"/>
              <a:buFont typeface="Stardos Stencil"/>
              <a:buNone/>
            </a:pPr>
            <a:r>
              <a:rPr b="0" i="0" lang="sv-SE" sz="30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Algunas reflexiones y preguntas abiertas... </a:t>
            </a:r>
            <a:endParaRPr b="0" i="0" sz="3000">
              <a:solidFill>
                <a:srgbClr val="EA5608"/>
              </a:solidFill>
              <a:latin typeface="Stardos Stencil"/>
              <a:ea typeface="Stardos Stencil"/>
              <a:cs typeface="Stardos Stencil"/>
              <a:sym typeface="Stardos Stencil"/>
            </a:endParaRPr>
          </a:p>
        </p:txBody>
      </p:sp>
      <p:sp>
        <p:nvSpPr>
          <p:cNvPr id="196" name="Google Shape;196;p7"/>
          <p:cNvSpPr txBox="1"/>
          <p:nvPr/>
        </p:nvSpPr>
        <p:spPr>
          <a:xfrm>
            <a:off x="2897976" y="2348880"/>
            <a:ext cx="5085600" cy="30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Twitter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parece ser LA plataforma que hay que usar cuando se trata de hacer campañas de incidencia...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¿Pero qué pasa con </a:t>
            </a: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Facebook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 grupos de </a:t>
            </a: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Whatsapp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han demostrado ser muy útiles para la comunicación interna, un buen complemento al correo electrónico.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sentido de </a:t>
            </a: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pertenencia de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 afiliados a la campaña genera mensajes realmente conectados con sus realidades.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Conseguir que la narración sea lo más </a:t>
            </a: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accesible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posible, sin jerga, sigue siendo un reto...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Transmitir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mensaje a pesar de </a:t>
            </a: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las barreras lingüísticas.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highlight>
                <a:srgbClr val="FF00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dea with solid fill" id="197" name="Google Shape;197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87624" y="2706886"/>
            <a:ext cx="1584176" cy="1584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2017-04-04T14:57:15Z</dcterms:created>
  <dc:creator>Astor, Evelyn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0x010100119A92112669B848BFA7DCDFDDF11A3B</vt:lpwstr>
  </property>
  <property fmtid="{D5CDD505-2E9C-101B-9397-08002B2CF9AE}" pid="3" name="AuthorIds_UIVersion_1536">
    <vt:lpwstr>16</vt:lpwstr>
  </property>
</Properties>
</file>