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custom-properties+xml" PartName="/docProps/custom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custom-properties" Target="docProps/custom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</p:sldIdLst>
  <p:sldSz cy="6858000" cx="9144000"/>
  <p:notesSz cx="6797675" cy="9926625"/>
  <p:embeddedFontLst>
    <p:embeddedFont>
      <p:font typeface="Proxima Nova"/>
      <p:regular r:id="rId15"/>
      <p:bold r:id="rId16"/>
      <p:italic r:id="rId17"/>
      <p:boldItalic r:id="rId18"/>
    </p:embeddedFont>
    <p:embeddedFont>
      <p:font typeface="Stardos Stencil"/>
      <p:regular r:id="rId19"/>
      <p:bold r:id="rId20"/>
    </p:embeddedFont>
    <p:embeddedFont>
      <p:font typeface="Open Sans"/>
      <p:regular r:id="rId21"/>
      <p:bold r:id="rId22"/>
      <p:italic r:id="rId23"/>
      <p:boldItalic r:id="rId24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http://customooxmlschemas.google.com/">
      <go:slidesCustomData xmlns:go="http://customooxmlschemas.google.com/" r:id="rId25" roundtripDataSignature="AMtx7mib6vmx5tlrw/0XfY8L8LTYllOmZ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StardosStencil-bold.fntdata"/><Relationship Id="rId22" Type="http://schemas.openxmlformats.org/officeDocument/2006/relationships/font" Target="fonts/OpenSans-bold.fntdata"/><Relationship Id="rId21" Type="http://schemas.openxmlformats.org/officeDocument/2006/relationships/font" Target="fonts/OpenSans-regular.fntdata"/><Relationship Id="rId24" Type="http://schemas.openxmlformats.org/officeDocument/2006/relationships/font" Target="fonts/OpenSans-boldItalic.fntdata"/><Relationship Id="rId23" Type="http://schemas.openxmlformats.org/officeDocument/2006/relationships/font" Target="fonts/OpenSans-italic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5" Type="http://customschemas.google.com/relationships/presentationmetadata" Target="meta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font" Target="fonts/ProximaNova-regular.fntdata"/><Relationship Id="rId14" Type="http://schemas.openxmlformats.org/officeDocument/2006/relationships/slide" Target="slides/slide9.xml"/><Relationship Id="rId17" Type="http://schemas.openxmlformats.org/officeDocument/2006/relationships/font" Target="fonts/ProximaNova-italic.fntdata"/><Relationship Id="rId16" Type="http://schemas.openxmlformats.org/officeDocument/2006/relationships/font" Target="fonts/ProximaNova-bold.fntdata"/><Relationship Id="rId19" Type="http://schemas.openxmlformats.org/officeDocument/2006/relationships/font" Target="fonts/StardosStencil-regular.fntdata"/><Relationship Id="rId18" Type="http://schemas.openxmlformats.org/officeDocument/2006/relationships/font" Target="fonts/ProximaNova-boldItalic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45659" cy="496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50443" y="0"/>
            <a:ext cx="2945659" cy="496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917575" y="744538"/>
            <a:ext cx="4962525" cy="37226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9428583"/>
            <a:ext cx="2945659" cy="49633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sv-SE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:notes"/>
          <p:cNvSpPr/>
          <p:nvPr>
            <p:ph idx="2" type="sldImg"/>
          </p:nvPr>
        </p:nvSpPr>
        <p:spPr>
          <a:xfrm>
            <a:off x="917575" y="744538"/>
            <a:ext cx="4962525" cy="37226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0" name="Google Shape;60;p1:notes"/>
          <p:cNvSpPr txBox="1"/>
          <p:nvPr>
            <p:ph idx="1" type="body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highlight>
                <a:srgbClr val="FFFF00"/>
              </a:highlight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2:notes"/>
          <p:cNvSpPr/>
          <p:nvPr>
            <p:ph idx="2" type="sldImg"/>
          </p:nvPr>
        </p:nvSpPr>
        <p:spPr>
          <a:xfrm>
            <a:off x="917575" y="744538"/>
            <a:ext cx="4962525" cy="37226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6" name="Google Shape;66;p2:notes"/>
          <p:cNvSpPr txBox="1"/>
          <p:nvPr>
            <p:ph idx="1" type="body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152400" lvl="0" marL="2286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3:notes"/>
          <p:cNvSpPr/>
          <p:nvPr>
            <p:ph idx="2" type="sldImg"/>
          </p:nvPr>
        </p:nvSpPr>
        <p:spPr>
          <a:xfrm>
            <a:off x="917575" y="744538"/>
            <a:ext cx="4962525" cy="37226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3" name="Google Shape;73;p3:notes"/>
          <p:cNvSpPr txBox="1"/>
          <p:nvPr>
            <p:ph idx="1" type="body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152400" lvl="0" marL="2286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4:notes"/>
          <p:cNvSpPr/>
          <p:nvPr>
            <p:ph idx="2" type="sldImg"/>
          </p:nvPr>
        </p:nvSpPr>
        <p:spPr>
          <a:xfrm>
            <a:off x="917575" y="744538"/>
            <a:ext cx="4962525" cy="37226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5" name="Google Shape;85;p4:notes"/>
          <p:cNvSpPr txBox="1"/>
          <p:nvPr>
            <p:ph idx="1" type="body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oto Sans Symbols"/>
              <a:buNone/>
            </a:pPr>
            <a:r>
              <a:t/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5:notes"/>
          <p:cNvSpPr/>
          <p:nvPr>
            <p:ph idx="2" type="sldImg"/>
          </p:nvPr>
        </p:nvSpPr>
        <p:spPr>
          <a:xfrm>
            <a:off x="917575" y="744538"/>
            <a:ext cx="4962525" cy="37226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2" name="Google Shape;112;p5:notes"/>
          <p:cNvSpPr txBox="1"/>
          <p:nvPr>
            <p:ph idx="1" type="body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6:notes"/>
          <p:cNvSpPr/>
          <p:nvPr>
            <p:ph idx="2" type="sldImg"/>
          </p:nvPr>
        </p:nvSpPr>
        <p:spPr>
          <a:xfrm>
            <a:off x="917575" y="744538"/>
            <a:ext cx="4962525" cy="37226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5" name="Google Shape;125;p6:notes"/>
          <p:cNvSpPr txBox="1"/>
          <p:nvPr>
            <p:ph idx="1" type="body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7:notes"/>
          <p:cNvSpPr/>
          <p:nvPr>
            <p:ph idx="2" type="sldImg"/>
          </p:nvPr>
        </p:nvSpPr>
        <p:spPr>
          <a:xfrm>
            <a:off x="917575" y="744538"/>
            <a:ext cx="4962525" cy="37226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65" name="Google Shape;165;p7:notes"/>
          <p:cNvSpPr txBox="1"/>
          <p:nvPr>
            <p:ph idx="1" type="body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8:notes"/>
          <p:cNvSpPr/>
          <p:nvPr>
            <p:ph idx="2" type="sldImg"/>
          </p:nvPr>
        </p:nvSpPr>
        <p:spPr>
          <a:xfrm>
            <a:off x="917575" y="744538"/>
            <a:ext cx="4962525" cy="37226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80" name="Google Shape;180;p8:notes"/>
          <p:cNvSpPr txBox="1"/>
          <p:nvPr>
            <p:ph idx="1" type="body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000000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9:notes"/>
          <p:cNvSpPr/>
          <p:nvPr>
            <p:ph idx="2" type="sldImg"/>
          </p:nvPr>
        </p:nvSpPr>
        <p:spPr>
          <a:xfrm>
            <a:off x="917575" y="744538"/>
            <a:ext cx="4962525" cy="37226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00" name="Google Shape;200;p9:notes"/>
          <p:cNvSpPr txBox="1"/>
          <p:nvPr>
            <p:ph idx="1" type="body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16;p1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-10125"/>
            <a:ext cx="9144000" cy="6106125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Google Shape;17;p11"/>
          <p:cNvSpPr txBox="1"/>
          <p:nvPr>
            <p:ph type="ctrTitle"/>
          </p:nvPr>
        </p:nvSpPr>
        <p:spPr>
          <a:xfrm>
            <a:off x="381000" y="2703512"/>
            <a:ext cx="8382000" cy="76944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Stardos Stencil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" name="Google Shape;18;p11"/>
          <p:cNvSpPr txBox="1"/>
          <p:nvPr>
            <p:ph idx="1" type="subTitle"/>
          </p:nvPr>
        </p:nvSpPr>
        <p:spPr>
          <a:xfrm>
            <a:off x="1371600" y="3506787"/>
            <a:ext cx="6400800" cy="38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spcBef>
                <a:spcPts val="300"/>
              </a:spcBef>
              <a:spcAft>
                <a:spcPts val="0"/>
              </a:spcAft>
              <a:buClr>
                <a:srgbClr val="950027"/>
              </a:buClr>
              <a:buSzPts val="1500"/>
              <a:buNone/>
              <a:defRPr b="0" i="0" sz="1500">
                <a:solidFill>
                  <a:srgbClr val="950027"/>
                </a:solidFill>
                <a:latin typeface="Stardos Stencil"/>
                <a:ea typeface="Stardos Stencil"/>
                <a:cs typeface="Stardos Stencil"/>
                <a:sym typeface="Stardos Stencil"/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9" name="Google Shape;19;p1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sposition personnalisée">
  <p:cSld name="Disposition personnalisée"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20"/>
          <p:cNvSpPr txBox="1"/>
          <p:nvPr>
            <p:ph type="title"/>
          </p:nvPr>
        </p:nvSpPr>
        <p:spPr>
          <a:xfrm>
            <a:off x="457200" y="659358"/>
            <a:ext cx="8229600" cy="76944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EA5608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2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12"/>
          <p:cNvSpPr txBox="1"/>
          <p:nvPr>
            <p:ph type="title"/>
          </p:nvPr>
        </p:nvSpPr>
        <p:spPr>
          <a:xfrm>
            <a:off x="457200" y="659358"/>
            <a:ext cx="8229600" cy="76944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EA5608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12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>
                <a:latin typeface="Proxima Nova"/>
                <a:ea typeface="Proxima Nova"/>
                <a:cs typeface="Proxima Nova"/>
                <a:sym typeface="Proxima Nova"/>
              </a:defRPr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>
                <a:latin typeface="Proxima Nova"/>
                <a:ea typeface="Proxima Nova"/>
                <a:cs typeface="Proxima Nova"/>
                <a:sym typeface="Proxima Nova"/>
              </a:defRPr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>
                <a:latin typeface="Proxima Nova"/>
                <a:ea typeface="Proxima Nova"/>
                <a:cs typeface="Proxima Nova"/>
                <a:sym typeface="Proxima Nova"/>
              </a:defRPr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>
                <a:latin typeface="Proxima Nova"/>
                <a:ea typeface="Proxima Nova"/>
                <a:cs typeface="Proxima Nova"/>
                <a:sym typeface="Proxima Nova"/>
              </a:defRPr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>
                <a:latin typeface="Proxima Nova"/>
                <a:ea typeface="Proxima Nova"/>
                <a:cs typeface="Proxima Nova"/>
                <a:sym typeface="Proxima Nova"/>
              </a:defRPr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" name="Google Shape;23;p1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13"/>
          <p:cNvSpPr txBox="1"/>
          <p:nvPr>
            <p:ph type="title"/>
          </p:nvPr>
        </p:nvSpPr>
        <p:spPr>
          <a:xfrm>
            <a:off x="722313" y="4406900"/>
            <a:ext cx="7772400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EA5608"/>
              </a:buClr>
              <a:buSzPts val="4000"/>
              <a:buFont typeface="Stardos Stencil"/>
              <a:buNone/>
              <a:defRPr b="1" sz="4000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13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7" name="Google Shape;27;p1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14"/>
          <p:cNvSpPr txBox="1"/>
          <p:nvPr>
            <p:ph type="title"/>
          </p:nvPr>
        </p:nvSpPr>
        <p:spPr>
          <a:xfrm>
            <a:off x="457200" y="659358"/>
            <a:ext cx="8229600" cy="76944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EA5608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" name="Google Shape;30;p14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>
                <a:latin typeface="Proxima Nova"/>
                <a:ea typeface="Proxima Nova"/>
                <a:cs typeface="Proxima Nova"/>
                <a:sym typeface="Proxima Nova"/>
              </a:defRPr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>
                <a:latin typeface="Proxima Nova"/>
                <a:ea typeface="Proxima Nova"/>
                <a:cs typeface="Proxima Nova"/>
                <a:sym typeface="Proxima Nova"/>
              </a:defRPr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Proxima Nova"/>
                <a:ea typeface="Proxima Nova"/>
                <a:cs typeface="Proxima Nova"/>
                <a:sym typeface="Proxima Nova"/>
              </a:defRPr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>
                <a:latin typeface="Proxima Nova"/>
                <a:ea typeface="Proxima Nova"/>
                <a:cs typeface="Proxima Nova"/>
                <a:sym typeface="Proxima Nova"/>
              </a:defRPr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>
                <a:latin typeface="Proxima Nova"/>
                <a:ea typeface="Proxima Nova"/>
                <a:cs typeface="Proxima Nova"/>
                <a:sym typeface="Proxima Nova"/>
              </a:defRPr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1" name="Google Shape;31;p14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>
                <a:latin typeface="Proxima Nova"/>
                <a:ea typeface="Proxima Nova"/>
                <a:cs typeface="Proxima Nova"/>
                <a:sym typeface="Proxima Nova"/>
              </a:defRPr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>
                <a:latin typeface="Proxima Nova"/>
                <a:ea typeface="Proxima Nova"/>
                <a:cs typeface="Proxima Nova"/>
                <a:sym typeface="Proxima Nova"/>
              </a:defRPr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Proxima Nova"/>
                <a:ea typeface="Proxima Nova"/>
                <a:cs typeface="Proxima Nova"/>
                <a:sym typeface="Proxima Nova"/>
              </a:defRPr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>
                <a:latin typeface="Proxima Nova"/>
                <a:ea typeface="Proxima Nova"/>
                <a:cs typeface="Proxima Nova"/>
                <a:sym typeface="Proxima Nova"/>
              </a:defRPr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>
                <a:latin typeface="Proxima Nova"/>
                <a:ea typeface="Proxima Nova"/>
                <a:cs typeface="Proxima Nova"/>
                <a:sym typeface="Proxima Nova"/>
              </a:defRPr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2" name="Google Shape;32;p1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15"/>
          <p:cNvSpPr txBox="1"/>
          <p:nvPr>
            <p:ph type="title"/>
          </p:nvPr>
        </p:nvSpPr>
        <p:spPr>
          <a:xfrm>
            <a:off x="457200" y="659358"/>
            <a:ext cx="8229600" cy="76944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EA5608"/>
              </a:buClr>
              <a:buSzPts val="4400"/>
              <a:buFont typeface="Stardos Stencil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15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rgbClr val="950027"/>
              </a:buClr>
              <a:buSzPts val="2000"/>
              <a:buNone/>
              <a:defRPr b="0" i="0" sz="2000">
                <a:solidFill>
                  <a:srgbClr val="950027"/>
                </a:solidFill>
                <a:latin typeface="Stardos Stencil"/>
                <a:ea typeface="Stardos Stencil"/>
                <a:cs typeface="Stardos Stencil"/>
                <a:sym typeface="Stardos Stencil"/>
              </a:defRPr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36" name="Google Shape;36;p15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>
                <a:latin typeface="Proxima Nova"/>
                <a:ea typeface="Proxima Nova"/>
                <a:cs typeface="Proxima Nova"/>
                <a:sym typeface="Proxima Nova"/>
              </a:defRPr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>
                <a:latin typeface="Proxima Nova"/>
                <a:ea typeface="Proxima Nova"/>
                <a:cs typeface="Proxima Nova"/>
                <a:sym typeface="Proxima Nova"/>
              </a:defRPr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Proxima Nova"/>
                <a:ea typeface="Proxima Nova"/>
                <a:cs typeface="Proxima Nova"/>
                <a:sym typeface="Proxima Nova"/>
              </a:defRPr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>
                <a:latin typeface="Proxima Nova"/>
                <a:ea typeface="Proxima Nova"/>
                <a:cs typeface="Proxima Nova"/>
                <a:sym typeface="Proxima Nova"/>
              </a:defRPr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>
                <a:latin typeface="Proxima Nova"/>
                <a:ea typeface="Proxima Nova"/>
                <a:cs typeface="Proxima Nova"/>
                <a:sym typeface="Proxima Nova"/>
              </a:defRPr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37" name="Google Shape;37;p15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rgbClr val="950027"/>
              </a:buClr>
              <a:buSzPts val="2000"/>
              <a:buNone/>
              <a:defRPr b="0" i="0" sz="2000">
                <a:solidFill>
                  <a:srgbClr val="950027"/>
                </a:solidFill>
                <a:latin typeface="Stardos Stencil"/>
                <a:ea typeface="Stardos Stencil"/>
                <a:cs typeface="Stardos Stencil"/>
                <a:sym typeface="Stardos Stencil"/>
              </a:defRPr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38" name="Google Shape;38;p15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b="0" i="0" sz="2400">
                <a:latin typeface="Proxima Nova"/>
                <a:ea typeface="Proxima Nova"/>
                <a:cs typeface="Proxima Nova"/>
                <a:sym typeface="Proxima Nova"/>
              </a:defRPr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b="0" i="0" sz="2000">
                <a:latin typeface="Proxima Nova"/>
                <a:ea typeface="Proxima Nova"/>
                <a:cs typeface="Proxima Nova"/>
                <a:sym typeface="Proxima Nova"/>
              </a:defRPr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b="0" i="0" sz="1800">
                <a:latin typeface="Proxima Nova"/>
                <a:ea typeface="Proxima Nova"/>
                <a:cs typeface="Proxima Nova"/>
                <a:sym typeface="Proxima Nova"/>
              </a:defRPr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b="0" i="0" sz="1600">
                <a:latin typeface="Proxima Nova"/>
                <a:ea typeface="Proxima Nova"/>
                <a:cs typeface="Proxima Nova"/>
                <a:sym typeface="Proxima Nova"/>
              </a:defRPr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b="0" i="0" sz="1600">
                <a:latin typeface="Proxima Nova"/>
                <a:ea typeface="Proxima Nova"/>
                <a:cs typeface="Proxima Nova"/>
                <a:sym typeface="Proxima Nova"/>
              </a:defRPr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39" name="Google Shape;39;p1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6"/>
          <p:cNvSpPr txBox="1"/>
          <p:nvPr>
            <p:ph type="title"/>
          </p:nvPr>
        </p:nvSpPr>
        <p:spPr>
          <a:xfrm>
            <a:off x="457200" y="659358"/>
            <a:ext cx="8229600" cy="76944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EA5608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1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17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8"/>
          <p:cNvSpPr txBox="1"/>
          <p:nvPr>
            <p:ph type="title"/>
          </p:nvPr>
        </p:nvSpPr>
        <p:spPr>
          <a:xfrm>
            <a:off x="457200" y="273050"/>
            <a:ext cx="3008313" cy="40011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EA5608"/>
              </a:buClr>
              <a:buSzPts val="2000"/>
              <a:buFont typeface="Stardos Stencil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18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>
                <a:latin typeface="Proxima Nova"/>
                <a:ea typeface="Proxima Nova"/>
                <a:cs typeface="Proxima Nova"/>
                <a:sym typeface="Proxima Nova"/>
              </a:defRPr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>
                <a:latin typeface="Proxima Nova"/>
                <a:ea typeface="Proxima Nova"/>
                <a:cs typeface="Proxima Nova"/>
                <a:sym typeface="Proxima Nova"/>
              </a:defRPr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>
                <a:latin typeface="Proxima Nova"/>
                <a:ea typeface="Proxima Nova"/>
                <a:cs typeface="Proxima Nova"/>
                <a:sym typeface="Proxima Nova"/>
              </a:defRPr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>
                <a:latin typeface="Proxima Nova"/>
                <a:ea typeface="Proxima Nova"/>
                <a:cs typeface="Proxima Nova"/>
                <a:sym typeface="Proxima Nova"/>
              </a:defRPr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>
                <a:latin typeface="Proxima Nova"/>
                <a:ea typeface="Proxima Nova"/>
                <a:cs typeface="Proxima Nova"/>
                <a:sym typeface="Proxima Nova"/>
              </a:defRPr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48" name="Google Shape;48;p18"/>
          <p:cNvSpPr txBox="1"/>
          <p:nvPr>
            <p:ph idx="2" type="body"/>
          </p:nvPr>
        </p:nvSpPr>
        <p:spPr>
          <a:xfrm>
            <a:off x="457200" y="838200"/>
            <a:ext cx="3008313" cy="5287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latin typeface="Proxima Nova"/>
                <a:ea typeface="Proxima Nova"/>
                <a:cs typeface="Proxima Nova"/>
                <a:sym typeface="Proxima Nova"/>
              </a:defRPr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49" name="Google Shape;49;p18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9"/>
          <p:cNvSpPr txBox="1"/>
          <p:nvPr>
            <p:ph type="title"/>
          </p:nvPr>
        </p:nvSpPr>
        <p:spPr>
          <a:xfrm>
            <a:off x="1790700" y="4851400"/>
            <a:ext cx="5486400" cy="40011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EA5608"/>
              </a:buClr>
              <a:buSzPts val="2000"/>
              <a:buFont typeface="Stardos Stencil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19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53" name="Google Shape;53;p19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latin typeface="Proxima Nova"/>
                <a:ea typeface="Proxima Nova"/>
                <a:cs typeface="Proxima Nova"/>
                <a:sym typeface="Proxima Nova"/>
              </a:defRPr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54" name="Google Shape;54;p1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9.xml"/><Relationship Id="rId10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10.xml"/><Relationship Id="rId1" Type="http://schemas.openxmlformats.org/officeDocument/2006/relationships/image" Target="../media/image2.png"/><Relationship Id="rId2" Type="http://schemas.openxmlformats.org/officeDocument/2006/relationships/image" Target="../media/image1.pn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9" Type="http://schemas.openxmlformats.org/officeDocument/2006/relationships/slideLayout" Target="../slideLayouts/slideLayout7.xml"/><Relationship Id="rId5" Type="http://schemas.openxmlformats.org/officeDocument/2006/relationships/slideLayout" Target="../slideLayouts/slideLayout3.xml"/><Relationship Id="rId6" Type="http://schemas.openxmlformats.org/officeDocument/2006/relationships/slideLayout" Target="../slideLayouts/slideLayout4.xml"/><Relationship Id="rId7" Type="http://schemas.openxmlformats.org/officeDocument/2006/relationships/slideLayout" Target="../slideLayouts/slideLayout5.xml"/><Relationship Id="rId8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0"/>
          <p:cNvSpPr txBox="1"/>
          <p:nvPr>
            <p:ph type="title"/>
          </p:nvPr>
        </p:nvSpPr>
        <p:spPr>
          <a:xfrm>
            <a:off x="457200" y="659358"/>
            <a:ext cx="8229600" cy="76944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Clr>
                <a:srgbClr val="EA5608"/>
              </a:buClr>
              <a:buSzPts val="4400"/>
              <a:buFont typeface="Stardos Stencil"/>
              <a:buNone/>
              <a:defRPr b="0" i="0" sz="4400" u="none" cap="none" strike="noStrike">
                <a:solidFill>
                  <a:srgbClr val="EA5608"/>
                </a:solidFill>
                <a:latin typeface="Stardos Stencil"/>
                <a:ea typeface="Stardos Stencil"/>
                <a:cs typeface="Stardos Stencil"/>
                <a:sym typeface="Stardos Stenci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" name="Google Shape;11;p10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Google Shape;12;p1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400" u="none" cap="none" strike="noStrike">
                <a:solidFill>
                  <a:schemeClr val="dk1"/>
                </a:solidFill>
                <a:latin typeface="Stardos Stencil"/>
                <a:ea typeface="Stardos Stencil"/>
                <a:cs typeface="Stardos Stencil"/>
                <a:sym typeface="Stardos Stencil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400" u="none" cap="none" strike="noStrike">
                <a:solidFill>
                  <a:schemeClr val="dk1"/>
                </a:solidFill>
                <a:latin typeface="Stardos Stencil"/>
                <a:ea typeface="Stardos Stencil"/>
                <a:cs typeface="Stardos Stencil"/>
                <a:sym typeface="Stardos Stencil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400" u="none" cap="none" strike="noStrike">
                <a:solidFill>
                  <a:schemeClr val="dk1"/>
                </a:solidFill>
                <a:latin typeface="Stardos Stencil"/>
                <a:ea typeface="Stardos Stencil"/>
                <a:cs typeface="Stardos Stencil"/>
                <a:sym typeface="Stardos Stencil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400" u="none" cap="none" strike="noStrike">
                <a:solidFill>
                  <a:schemeClr val="dk1"/>
                </a:solidFill>
                <a:latin typeface="Stardos Stencil"/>
                <a:ea typeface="Stardos Stencil"/>
                <a:cs typeface="Stardos Stencil"/>
                <a:sym typeface="Stardos Stencil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400" u="none" cap="none" strike="noStrike">
                <a:solidFill>
                  <a:schemeClr val="dk1"/>
                </a:solidFill>
                <a:latin typeface="Stardos Stencil"/>
                <a:ea typeface="Stardos Stencil"/>
                <a:cs typeface="Stardos Stencil"/>
                <a:sym typeface="Stardos Stencil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400" u="none" cap="none" strike="noStrike">
                <a:solidFill>
                  <a:schemeClr val="dk1"/>
                </a:solidFill>
                <a:latin typeface="Stardos Stencil"/>
                <a:ea typeface="Stardos Stencil"/>
                <a:cs typeface="Stardos Stencil"/>
                <a:sym typeface="Stardos Stencil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400" u="none" cap="none" strike="noStrike">
                <a:solidFill>
                  <a:schemeClr val="dk1"/>
                </a:solidFill>
                <a:latin typeface="Stardos Stencil"/>
                <a:ea typeface="Stardos Stencil"/>
                <a:cs typeface="Stardos Stencil"/>
                <a:sym typeface="Stardos Stencil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400" u="none" cap="none" strike="noStrike">
                <a:solidFill>
                  <a:schemeClr val="dk1"/>
                </a:solidFill>
                <a:latin typeface="Stardos Stencil"/>
                <a:ea typeface="Stardos Stencil"/>
                <a:cs typeface="Stardos Stencil"/>
                <a:sym typeface="Stardos Stencil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400" u="none" cap="none" strike="noStrike">
                <a:solidFill>
                  <a:schemeClr val="dk1"/>
                </a:solidFill>
                <a:latin typeface="Stardos Stencil"/>
                <a:ea typeface="Stardos Stencil"/>
                <a:cs typeface="Stardos Stencil"/>
                <a:sym typeface="Stardos Stenci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  <p:pic>
        <p:nvPicPr>
          <p:cNvPr id="13" name="Google Shape;13;p10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7726362" y="-2937"/>
            <a:ext cx="1417638" cy="1417638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Google Shape;14;p1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57239" y="6276975"/>
            <a:ext cx="380922" cy="444500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5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4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3.jpg"/><Relationship Id="rId4" Type="http://schemas.openxmlformats.org/officeDocument/2006/relationships/image" Target="../media/image39.jpg"/><Relationship Id="rId9" Type="http://schemas.openxmlformats.org/officeDocument/2006/relationships/image" Target="../media/image19.png"/><Relationship Id="rId5" Type="http://schemas.openxmlformats.org/officeDocument/2006/relationships/image" Target="../media/image20.jpg"/><Relationship Id="rId6" Type="http://schemas.openxmlformats.org/officeDocument/2006/relationships/image" Target="../media/image14.jpg"/><Relationship Id="rId7" Type="http://schemas.openxmlformats.org/officeDocument/2006/relationships/image" Target="../media/image7.jpg"/><Relationship Id="rId8" Type="http://schemas.openxmlformats.org/officeDocument/2006/relationships/image" Target="../media/image6.jpg"/></Relationships>
</file>

<file path=ppt/slides/_rels/slide4.xml.rels><?xml version="1.0" encoding="UTF-8" standalone="yes"?><Relationships xmlns="http://schemas.openxmlformats.org/package/2006/relationships"><Relationship Id="rId11" Type="http://schemas.openxmlformats.org/officeDocument/2006/relationships/image" Target="../media/image16.jpg"/><Relationship Id="rId10" Type="http://schemas.openxmlformats.org/officeDocument/2006/relationships/image" Target="../media/image15.jpg"/><Relationship Id="rId13" Type="http://schemas.openxmlformats.org/officeDocument/2006/relationships/image" Target="../media/image17.jpg"/><Relationship Id="rId12" Type="http://schemas.openxmlformats.org/officeDocument/2006/relationships/hyperlink" Target="about:blank" TargetMode="External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2.png"/><Relationship Id="rId4" Type="http://schemas.openxmlformats.org/officeDocument/2006/relationships/image" Target="../media/image9.png"/><Relationship Id="rId9" Type="http://schemas.openxmlformats.org/officeDocument/2006/relationships/image" Target="../media/image10.jpg"/><Relationship Id="rId15" Type="http://schemas.openxmlformats.org/officeDocument/2006/relationships/hyperlink" Target="https://timefor8.org/" TargetMode="External"/><Relationship Id="rId14" Type="http://schemas.openxmlformats.org/officeDocument/2006/relationships/image" Target="../media/image18.png"/><Relationship Id="rId5" Type="http://schemas.openxmlformats.org/officeDocument/2006/relationships/image" Target="../media/image22.png"/><Relationship Id="rId6" Type="http://schemas.openxmlformats.org/officeDocument/2006/relationships/image" Target="../media/image8.jpg"/><Relationship Id="rId7" Type="http://schemas.openxmlformats.org/officeDocument/2006/relationships/image" Target="../media/image4.jpg"/><Relationship Id="rId8" Type="http://schemas.openxmlformats.org/officeDocument/2006/relationships/image" Target="../media/image11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1.png"/><Relationship Id="rId4" Type="http://schemas.openxmlformats.org/officeDocument/2006/relationships/image" Target="../media/image25.png"/><Relationship Id="rId5" Type="http://schemas.openxmlformats.org/officeDocument/2006/relationships/image" Target="../media/image35.png"/><Relationship Id="rId6" Type="http://schemas.openxmlformats.org/officeDocument/2006/relationships/image" Target="../media/image24.png"/></Relationships>
</file>

<file path=ppt/slides/_rels/slide6.xml.rels><?xml version="1.0" encoding="UTF-8" standalone="yes"?><Relationships xmlns="http://schemas.openxmlformats.org/package/2006/relationships"><Relationship Id="rId11" Type="http://schemas.openxmlformats.org/officeDocument/2006/relationships/image" Target="../media/image27.jpg"/><Relationship Id="rId10" Type="http://schemas.openxmlformats.org/officeDocument/2006/relationships/image" Target="../media/image28.png"/><Relationship Id="rId13" Type="http://schemas.openxmlformats.org/officeDocument/2006/relationships/image" Target="../media/image38.png"/><Relationship Id="rId1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3.png"/><Relationship Id="rId4" Type="http://schemas.openxmlformats.org/officeDocument/2006/relationships/image" Target="../media/image29.png"/><Relationship Id="rId9" Type="http://schemas.openxmlformats.org/officeDocument/2006/relationships/image" Target="../media/image33.jpg"/><Relationship Id="rId15" Type="http://schemas.openxmlformats.org/officeDocument/2006/relationships/image" Target="../media/image37.png"/><Relationship Id="rId14" Type="http://schemas.openxmlformats.org/officeDocument/2006/relationships/image" Target="../media/image31.png"/><Relationship Id="rId5" Type="http://schemas.openxmlformats.org/officeDocument/2006/relationships/image" Target="../media/image30.png"/><Relationship Id="rId6" Type="http://schemas.openxmlformats.org/officeDocument/2006/relationships/image" Target="../media/image26.png"/><Relationship Id="rId7" Type="http://schemas.openxmlformats.org/officeDocument/2006/relationships/hyperlink" Target="https://timefor8.org/" TargetMode="External"/><Relationship Id="rId8" Type="http://schemas.openxmlformats.org/officeDocument/2006/relationships/image" Target="../media/image36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31.png"/><Relationship Id="rId4" Type="http://schemas.openxmlformats.org/officeDocument/2006/relationships/image" Target="../media/image47.jpg"/><Relationship Id="rId9" Type="http://schemas.openxmlformats.org/officeDocument/2006/relationships/image" Target="../media/image37.png"/><Relationship Id="rId5" Type="http://schemas.openxmlformats.org/officeDocument/2006/relationships/image" Target="../media/image42.png"/><Relationship Id="rId6" Type="http://schemas.openxmlformats.org/officeDocument/2006/relationships/image" Target="../media/image46.jpg"/><Relationship Id="rId7" Type="http://schemas.openxmlformats.org/officeDocument/2006/relationships/image" Target="../media/image43.jpg"/><Relationship Id="rId8" Type="http://schemas.openxmlformats.org/officeDocument/2006/relationships/image" Target="../media/image40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45.jpg"/><Relationship Id="rId4" Type="http://schemas.openxmlformats.org/officeDocument/2006/relationships/image" Target="../media/image44.jpg"/><Relationship Id="rId5" Type="http://schemas.openxmlformats.org/officeDocument/2006/relationships/image" Target="../media/image48.png"/><Relationship Id="rId6" Type="http://schemas.openxmlformats.org/officeDocument/2006/relationships/image" Target="../media/image41.jpg"/><Relationship Id="rId7" Type="http://schemas.openxmlformats.org/officeDocument/2006/relationships/image" Target="../media/image37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49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"/>
          <p:cNvSpPr txBox="1"/>
          <p:nvPr>
            <p:ph type="ctrTitle"/>
          </p:nvPr>
        </p:nvSpPr>
        <p:spPr>
          <a:xfrm>
            <a:off x="2374189" y="4842445"/>
            <a:ext cx="4395621" cy="15388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Stardos Stencil"/>
              <a:buNone/>
            </a:pPr>
            <a:r>
              <a:rPr lang="sv-SE" sz="2000"/>
              <a:t>A Campaign of the International Trade Union Confederation</a:t>
            </a:r>
            <a:br>
              <a:rPr lang="sv-SE" sz="1800"/>
            </a:br>
            <a:br>
              <a:rPr lang="sv-SE" sz="1800"/>
            </a:br>
            <a:r>
              <a:rPr lang="sv-SE" sz="1800">
                <a:solidFill>
                  <a:schemeClr val="dk1"/>
                </a:solidFill>
              </a:rPr>
              <a:t>https://timefor8.org/</a:t>
            </a:r>
            <a:br>
              <a:rPr lang="sv-SE" sz="1800">
                <a:solidFill>
                  <a:schemeClr val="dk1"/>
                </a:solidFill>
              </a:rPr>
            </a:br>
            <a:endParaRPr sz="1800">
              <a:solidFill>
                <a:schemeClr val="dk1"/>
              </a:solidFill>
            </a:endParaRPr>
          </a:p>
        </p:txBody>
      </p:sp>
      <p:pic>
        <p:nvPicPr>
          <p:cNvPr id="63" name="Google Shape;63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1" y="-27384"/>
            <a:ext cx="9144000" cy="482453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2"/>
          <p:cNvSpPr txBox="1"/>
          <p:nvPr>
            <p:ph type="title"/>
          </p:nvPr>
        </p:nvSpPr>
        <p:spPr>
          <a:xfrm>
            <a:off x="309456" y="237712"/>
            <a:ext cx="8270536" cy="70788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EA5608"/>
              </a:buClr>
              <a:buSzPts val="4000"/>
              <a:buFont typeface="Stardos Stencil"/>
              <a:buNone/>
            </a:pPr>
            <a:r>
              <a:rPr lang="sv-SE" sz="4000"/>
              <a:t>A campaign about going from… </a:t>
            </a:r>
            <a:endParaRPr sz="4000"/>
          </a:p>
        </p:txBody>
      </p:sp>
      <p:pic>
        <p:nvPicPr>
          <p:cNvPr descr="A picture containing person, people, crowd, auditorium&#10;&#10;Description automatically generated" id="69" name="Google Shape;69;p2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39552" y="1026088"/>
            <a:ext cx="7776864" cy="5175167"/>
          </a:xfrm>
          <a:prstGeom prst="rect">
            <a:avLst/>
          </a:prstGeom>
          <a:noFill/>
          <a:ln>
            <a:noFill/>
          </a:ln>
        </p:spPr>
      </p:pic>
      <p:sp>
        <p:nvSpPr>
          <p:cNvPr id="70" name="Google Shape;70;p2"/>
          <p:cNvSpPr txBox="1"/>
          <p:nvPr/>
        </p:nvSpPr>
        <p:spPr>
          <a:xfrm>
            <a:off x="4139952" y="6158623"/>
            <a:ext cx="4680520" cy="7386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sv-SE" sz="1400" u="none" cap="none" strike="noStrike">
                <a:solidFill>
                  <a:srgbClr val="555555"/>
                </a:solidFill>
                <a:latin typeface="Open Sans"/>
                <a:ea typeface="Open Sans"/>
                <a:cs typeface="Open Sans"/>
                <a:sym typeface="Open Sans"/>
              </a:rPr>
              <a:t>UN Summit adopts 2030 Agenda for Sustainable Development. </a:t>
            </a:r>
            <a:br>
              <a:rPr b="0" i="1" lang="sv-SE" sz="1400" u="none" cap="none" strike="noStrike">
                <a:solidFill>
                  <a:srgbClr val="555555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b="0" i="1" lang="sv-SE" sz="1400" u="none" cap="none" strike="noStrike">
                <a:solidFill>
                  <a:srgbClr val="555555"/>
                </a:solidFill>
                <a:latin typeface="Open Sans"/>
                <a:ea typeface="Open Sans"/>
                <a:cs typeface="Open Sans"/>
                <a:sym typeface="Open Sans"/>
              </a:rPr>
              <a:t>Photograph: UN Photo/Cia Pak</a:t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3"/>
          <p:cNvSpPr txBox="1"/>
          <p:nvPr>
            <p:ph type="title"/>
          </p:nvPr>
        </p:nvSpPr>
        <p:spPr>
          <a:xfrm>
            <a:off x="309456" y="237712"/>
            <a:ext cx="8270536" cy="70788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EA5608"/>
              </a:buClr>
              <a:buSzPts val="4000"/>
              <a:buFont typeface="Stardos Stencil"/>
              <a:buNone/>
            </a:pPr>
            <a:r>
              <a:rPr lang="sv-SE" sz="4000"/>
              <a:t>to… </a:t>
            </a:r>
            <a:endParaRPr sz="4000"/>
          </a:p>
        </p:txBody>
      </p:sp>
      <p:pic>
        <p:nvPicPr>
          <p:cNvPr descr="A person holding a tablet&#10;&#10;Description automatically generated with medium confidence" id="76" name="Google Shape;76;p3"/>
          <p:cNvPicPr preferRelativeResize="0"/>
          <p:nvPr/>
        </p:nvPicPr>
        <p:blipFill rotWithShape="1">
          <a:blip r:embed="rId3">
            <a:alphaModFix/>
          </a:blip>
          <a:srcRect b="3466" l="0" r="0" t="19551"/>
          <a:stretch/>
        </p:blipFill>
        <p:spPr>
          <a:xfrm>
            <a:off x="5019963" y="817104"/>
            <a:ext cx="1546301" cy="1587193"/>
          </a:xfrm>
          <a:prstGeom prst="rect">
            <a:avLst/>
          </a:prstGeom>
          <a:noFill/>
          <a:ln>
            <a:noFill/>
          </a:ln>
        </p:spPr>
      </p:pic>
      <p:pic>
        <p:nvPicPr>
          <p:cNvPr id="77" name="Google Shape;77;p3"/>
          <p:cNvPicPr preferRelativeResize="0"/>
          <p:nvPr/>
        </p:nvPicPr>
        <p:blipFill rotWithShape="1">
          <a:blip r:embed="rId4">
            <a:alphaModFix/>
          </a:blip>
          <a:srcRect b="26452" l="6466" r="0" t="14601"/>
          <a:stretch/>
        </p:blipFill>
        <p:spPr>
          <a:xfrm rot="5400000">
            <a:off x="5456251" y="2057221"/>
            <a:ext cx="4703336" cy="222310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Text&#10;&#10;Description automatically generated" id="78" name="Google Shape;78;p3"/>
          <p:cNvPicPr preferRelativeResize="0"/>
          <p:nvPr/>
        </p:nvPicPr>
        <p:blipFill rotWithShape="1">
          <a:blip r:embed="rId5">
            <a:alphaModFix/>
          </a:blip>
          <a:srcRect b="0" l="20475" r="33842" t="0"/>
          <a:stretch/>
        </p:blipFill>
        <p:spPr>
          <a:xfrm>
            <a:off x="4997532" y="2564904"/>
            <a:ext cx="1568732" cy="1587193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group of people holding a sign&#10;&#10;Description automatically generated with medium confidence" id="79" name="Google Shape;79;p3"/>
          <p:cNvPicPr preferRelativeResize="0"/>
          <p:nvPr/>
        </p:nvPicPr>
        <p:blipFill rotWithShape="1">
          <a:blip r:embed="rId6">
            <a:alphaModFix/>
          </a:blip>
          <a:srcRect b="20600" l="26097" r="1175" t="26051"/>
          <a:stretch/>
        </p:blipFill>
        <p:spPr>
          <a:xfrm>
            <a:off x="2876517" y="4231647"/>
            <a:ext cx="3780552" cy="207992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person driving a forklift&#10;&#10;Description automatically generated with medium confidence" id="80" name="Google Shape;80;p3"/>
          <p:cNvPicPr preferRelativeResize="0"/>
          <p:nvPr/>
        </p:nvPicPr>
        <p:blipFill rotWithShape="1">
          <a:blip r:embed="rId7">
            <a:alphaModFix/>
          </a:blip>
          <a:srcRect b="15278" l="22001" r="0" t="9928"/>
          <a:stretch/>
        </p:blipFill>
        <p:spPr>
          <a:xfrm>
            <a:off x="309456" y="962544"/>
            <a:ext cx="2040984" cy="260947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person holding a sign&#10;&#10;Description automatically generated with low confidence" id="81" name="Google Shape;81;p3"/>
          <p:cNvPicPr preferRelativeResize="0"/>
          <p:nvPr/>
        </p:nvPicPr>
        <p:blipFill rotWithShape="1">
          <a:blip r:embed="rId8">
            <a:alphaModFix/>
          </a:blip>
          <a:srcRect b="9687" l="0" r="0" t="0"/>
          <a:stretch/>
        </p:blipFill>
        <p:spPr>
          <a:xfrm>
            <a:off x="2540369" y="826375"/>
            <a:ext cx="2349491" cy="282917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group of people holding signs&#10;&#10;Description automatically generated with low confidence" id="82" name="Google Shape;82;p3"/>
          <p:cNvPicPr preferRelativeResize="0"/>
          <p:nvPr/>
        </p:nvPicPr>
        <p:blipFill rotWithShape="1">
          <a:blip r:embed="rId9">
            <a:alphaModFix/>
          </a:blip>
          <a:srcRect b="21452" l="2401" r="5358" t="20507"/>
          <a:stretch/>
        </p:blipFill>
        <p:spPr>
          <a:xfrm>
            <a:off x="309456" y="3717032"/>
            <a:ext cx="2479152" cy="207992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4"/>
          <p:cNvSpPr txBox="1"/>
          <p:nvPr>
            <p:ph type="title"/>
          </p:nvPr>
        </p:nvSpPr>
        <p:spPr>
          <a:xfrm>
            <a:off x="309456" y="-27384"/>
            <a:ext cx="8270536" cy="70788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EA5608"/>
              </a:buClr>
              <a:buSzPts val="4000"/>
              <a:buFont typeface="Stardos Stencil"/>
              <a:buNone/>
            </a:pPr>
            <a:r>
              <a:rPr lang="sv-SE" sz="4000"/>
              <a:t>Tools</a:t>
            </a:r>
            <a:endParaRPr sz="4000"/>
          </a:p>
        </p:txBody>
      </p:sp>
      <p:sp>
        <p:nvSpPr>
          <p:cNvPr id="88" name="Google Shape;88;p4"/>
          <p:cNvSpPr/>
          <p:nvPr/>
        </p:nvSpPr>
        <p:spPr>
          <a:xfrm>
            <a:off x="1331640" y="693487"/>
            <a:ext cx="7325395" cy="1439369"/>
          </a:xfrm>
          <a:prstGeom prst="rect">
            <a:avLst/>
          </a:prstGeom>
          <a:solidFill>
            <a:srgbClr val="058293">
              <a:alpha val="49803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89" name="Google Shape;89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201518" y="839101"/>
            <a:ext cx="1872233" cy="105413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magine che contiene testo&#10;&#10;Descrizione generata automaticamente" id="90" name="Google Shape;90;p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116588" y="921937"/>
            <a:ext cx="1420874" cy="1034655"/>
          </a:xfrm>
          <a:prstGeom prst="rect">
            <a:avLst/>
          </a:prstGeom>
          <a:noFill/>
          <a:ln>
            <a:noFill/>
          </a:ln>
        </p:spPr>
      </p:pic>
      <p:sp>
        <p:nvSpPr>
          <p:cNvPr id="91" name="Google Shape;91;p4"/>
          <p:cNvSpPr txBox="1"/>
          <p:nvPr/>
        </p:nvSpPr>
        <p:spPr>
          <a:xfrm>
            <a:off x="5088542" y="839101"/>
            <a:ext cx="3209340" cy="1200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sv-SE" sz="1800">
                <a:solidFill>
                  <a:srgbClr val="EA5608"/>
                </a:solidFill>
                <a:latin typeface="Stardos Stencil"/>
                <a:ea typeface="Stardos Stencil"/>
                <a:cs typeface="Stardos Stencil"/>
                <a:sym typeface="Stardos Stencil"/>
              </a:rPr>
              <a:t>SDG 8 GLOBAL MONITOR </a:t>
            </a:r>
            <a:r>
              <a:rPr lang="sv-SE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https://www.ituc-csi.org/sdg8-as-a-new-social-contract-for-a-job-rich-recovery-and-resilience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" name="Google Shape;92;p4"/>
          <p:cNvSpPr txBox="1"/>
          <p:nvPr/>
        </p:nvSpPr>
        <p:spPr>
          <a:xfrm>
            <a:off x="717283" y="1080920"/>
            <a:ext cx="1161536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sv-SE" sz="1800">
                <a:solidFill>
                  <a:srgbClr val="EA5608"/>
                </a:solidFill>
                <a:latin typeface="Stardos Stencil"/>
                <a:ea typeface="Stardos Stencil"/>
                <a:cs typeface="Stardos Stencil"/>
                <a:sym typeface="Stardos Stencil"/>
              </a:rPr>
              <a:t>Global</a:t>
            </a:r>
            <a:br>
              <a:rPr lang="sv-SE" sz="1800">
                <a:solidFill>
                  <a:srgbClr val="EA5608"/>
                </a:solidFill>
                <a:latin typeface="Stardos Stencil"/>
                <a:ea typeface="Stardos Stencil"/>
                <a:cs typeface="Stardos Stencil"/>
                <a:sym typeface="Stardos Stencil"/>
              </a:rPr>
            </a:br>
            <a:r>
              <a:rPr lang="sv-SE" sz="1800">
                <a:solidFill>
                  <a:srgbClr val="EA5608"/>
                </a:solidFill>
                <a:latin typeface="Stardos Stencil"/>
                <a:ea typeface="Stardos Stencil"/>
                <a:cs typeface="Stardos Stencil"/>
                <a:sym typeface="Stardos Stencil"/>
              </a:rPr>
              <a:t>Research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" name="Google Shape;93;p4"/>
          <p:cNvSpPr/>
          <p:nvPr/>
        </p:nvSpPr>
        <p:spPr>
          <a:xfrm>
            <a:off x="1327432" y="2253184"/>
            <a:ext cx="7325395" cy="1389622"/>
          </a:xfrm>
          <a:prstGeom prst="rect">
            <a:avLst/>
          </a:prstGeom>
          <a:solidFill>
            <a:srgbClr val="D9D0E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4" name="Google Shape;94;p4"/>
          <p:cNvSpPr txBox="1"/>
          <p:nvPr/>
        </p:nvSpPr>
        <p:spPr>
          <a:xfrm>
            <a:off x="717283" y="2709135"/>
            <a:ext cx="1352999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sv-SE" sz="1800">
                <a:solidFill>
                  <a:srgbClr val="EA5608"/>
                </a:solidFill>
                <a:latin typeface="Stardos Stencil"/>
                <a:ea typeface="Stardos Stencil"/>
                <a:cs typeface="Stardos Stencil"/>
                <a:sym typeface="Stardos Stencil"/>
              </a:rPr>
              <a:t>National</a:t>
            </a:r>
            <a:br>
              <a:rPr lang="sv-SE" sz="1800">
                <a:solidFill>
                  <a:srgbClr val="EA5608"/>
                </a:solidFill>
                <a:latin typeface="Stardos Stencil"/>
                <a:ea typeface="Stardos Stencil"/>
                <a:cs typeface="Stardos Stencil"/>
                <a:sym typeface="Stardos Stencil"/>
              </a:rPr>
            </a:br>
            <a:r>
              <a:rPr lang="sv-SE" sz="1800">
                <a:solidFill>
                  <a:srgbClr val="EA5608"/>
                </a:solidFill>
                <a:latin typeface="Stardos Stencil"/>
                <a:ea typeface="Stardos Stencil"/>
                <a:cs typeface="Stardos Stencil"/>
                <a:sym typeface="Stardos Stencil"/>
              </a:rPr>
              <a:t>Monitoring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Text&#10;&#10;Description automatically generated with medium confidence" id="95" name="Google Shape;95;p4"/>
          <p:cNvPicPr preferRelativeResize="0"/>
          <p:nvPr/>
        </p:nvPicPr>
        <p:blipFill rotWithShape="1">
          <a:blip r:embed="rId5">
            <a:alphaModFix/>
          </a:blip>
          <a:srcRect b="0" l="0" r="0" t="4403"/>
          <a:stretch/>
        </p:blipFill>
        <p:spPr>
          <a:xfrm>
            <a:off x="2266173" y="2185042"/>
            <a:ext cx="1113289" cy="1457764"/>
          </a:xfrm>
          <a:prstGeom prst="rect">
            <a:avLst/>
          </a:prstGeom>
          <a:noFill/>
          <a:ln>
            <a:noFill/>
          </a:ln>
        </p:spPr>
      </p:pic>
      <p:sp>
        <p:nvSpPr>
          <p:cNvPr id="96" name="Google Shape;96;p4"/>
          <p:cNvSpPr txBox="1"/>
          <p:nvPr/>
        </p:nvSpPr>
        <p:spPr>
          <a:xfrm>
            <a:off x="4958079" y="2489570"/>
            <a:ext cx="3751527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sv-SE" sz="1800">
                <a:solidFill>
                  <a:srgbClr val="EA5608"/>
                </a:solidFill>
                <a:latin typeface="Stardos Stencil"/>
                <a:ea typeface="Stardos Stencil"/>
                <a:cs typeface="Stardos Stencil"/>
                <a:sym typeface="Stardos Stencil"/>
              </a:rPr>
              <a:t>A Trade Union Take on the SDGs</a:t>
            </a:r>
            <a:br>
              <a:rPr lang="sv-SE" sz="1800">
                <a:solidFill>
                  <a:srgbClr val="EA5608"/>
                </a:solidFill>
                <a:latin typeface="Stardos Stencil"/>
                <a:ea typeface="Stardos Stencil"/>
                <a:cs typeface="Stardos Stencil"/>
                <a:sym typeface="Stardos Stencil"/>
              </a:rPr>
            </a:br>
            <a:r>
              <a:rPr lang="sv-SE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https://www.ituc-csi.org/2030Agenda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Graphical user interface, text, website&#10;&#10;Description automatically generated" id="97" name="Google Shape;97;p4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3771243" y="2360261"/>
            <a:ext cx="1346961" cy="623993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picture containing text&#10;&#10;Description automatically generated" id="98" name="Google Shape;98;p4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3533255" y="2616249"/>
            <a:ext cx="1346961" cy="56311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group of people in a room&#10;&#10;Description automatically generated with low confidence" id="99" name="Google Shape;99;p4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3771243" y="3211734"/>
            <a:ext cx="1346961" cy="579115"/>
          </a:xfrm>
          <a:prstGeom prst="rect">
            <a:avLst/>
          </a:prstGeom>
          <a:noFill/>
          <a:ln>
            <a:noFill/>
          </a:ln>
        </p:spPr>
      </p:pic>
      <p:sp>
        <p:nvSpPr>
          <p:cNvPr id="100" name="Google Shape;100;p4"/>
          <p:cNvSpPr/>
          <p:nvPr/>
        </p:nvSpPr>
        <p:spPr>
          <a:xfrm>
            <a:off x="1331640" y="3737198"/>
            <a:ext cx="7306397" cy="1389622"/>
          </a:xfrm>
          <a:prstGeom prst="rect">
            <a:avLst/>
          </a:prstGeom>
          <a:solidFill>
            <a:srgbClr val="FFD200">
              <a:alpha val="49803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" name="Google Shape;101;p4"/>
          <p:cNvSpPr txBox="1"/>
          <p:nvPr/>
        </p:nvSpPr>
        <p:spPr>
          <a:xfrm>
            <a:off x="707656" y="4059886"/>
            <a:ext cx="1311065" cy="9233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sv-SE" sz="1800">
                <a:solidFill>
                  <a:srgbClr val="EA5608"/>
                </a:solidFill>
                <a:latin typeface="Stardos Stencil"/>
                <a:ea typeface="Stardos Stencil"/>
                <a:cs typeface="Stardos Stencil"/>
                <a:sym typeface="Stardos Stencil"/>
              </a:rPr>
              <a:t>Glocal</a:t>
            </a:r>
            <a:endParaRPr sz="1800">
              <a:solidFill>
                <a:srgbClr val="EA5608"/>
              </a:solidFill>
              <a:latin typeface="Stardos Stencil"/>
              <a:ea typeface="Stardos Stencil"/>
              <a:cs typeface="Stardos Stencil"/>
              <a:sym typeface="Stardos Stenci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sv-SE" sz="1800">
                <a:solidFill>
                  <a:srgbClr val="EA5608"/>
                </a:solidFill>
                <a:latin typeface="Stardos Stencil"/>
                <a:ea typeface="Stardos Stencil"/>
                <a:cs typeface="Stardos Stencil"/>
                <a:sym typeface="Stardos Stencil"/>
              </a:rPr>
              <a:t>Advocacy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A group of people posing for a photo&#10;&#10;Description automatically generated" id="102" name="Google Shape;102;p4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2287133" y="3850501"/>
            <a:ext cx="1591506" cy="115237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picture containing text, computer, computer, electronics&#10;&#10;Description automatically generated" id="103" name="Google Shape;103;p4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3905675" y="3850501"/>
            <a:ext cx="2172870" cy="115237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Text&#10;&#10;Description automatically generated with low confidence" id="104" name="Google Shape;104;p4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6123405" y="3850653"/>
            <a:ext cx="1597402" cy="115664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5" name="Google Shape;105;p4">
            <a:hlinkClick r:id="rId12"/>
          </p:cNvPr>
          <p:cNvPicPr preferRelativeResize="0"/>
          <p:nvPr/>
        </p:nvPicPr>
        <p:blipFill rotWithShape="1">
          <a:blip r:embed="rId13">
            <a:alphaModFix/>
          </a:blip>
          <a:srcRect b="0" l="0" r="0" t="0"/>
          <a:stretch/>
        </p:blipFill>
        <p:spPr>
          <a:xfrm rot="-948502">
            <a:off x="7735793" y="3784923"/>
            <a:ext cx="899556" cy="1260958"/>
          </a:xfrm>
          <a:prstGeom prst="rect">
            <a:avLst/>
          </a:prstGeom>
          <a:solidFill>
            <a:srgbClr val="ECECEC"/>
          </a:solidFill>
          <a:ln cap="sq" cmpd="sng" w="88900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55000" rotWithShape="0" algn="tl" dir="5400000" dist="18000">
              <a:srgbClr val="000000">
                <a:alpha val="40000"/>
              </a:srgbClr>
            </a:outerShdw>
          </a:effectLst>
        </p:spPr>
      </p:pic>
      <p:sp>
        <p:nvSpPr>
          <p:cNvPr id="106" name="Google Shape;106;p4"/>
          <p:cNvSpPr/>
          <p:nvPr/>
        </p:nvSpPr>
        <p:spPr>
          <a:xfrm>
            <a:off x="1327432" y="5207730"/>
            <a:ext cx="7310604" cy="1389622"/>
          </a:xfrm>
          <a:prstGeom prst="rect">
            <a:avLst/>
          </a:prstGeom>
          <a:solidFill>
            <a:srgbClr val="F17639">
              <a:alpha val="49803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" name="Google Shape;107;p4"/>
          <p:cNvSpPr txBox="1"/>
          <p:nvPr/>
        </p:nvSpPr>
        <p:spPr>
          <a:xfrm>
            <a:off x="671429" y="5508552"/>
            <a:ext cx="1347292" cy="9233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sv-SE" sz="1800">
                <a:solidFill>
                  <a:srgbClr val="EA5608"/>
                </a:solidFill>
                <a:latin typeface="Stardos Stencil"/>
                <a:ea typeface="Stardos Stencil"/>
                <a:cs typeface="Stardos Stencil"/>
                <a:sym typeface="Stardos Stencil"/>
              </a:rPr>
              <a:t>Online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sv-SE" sz="1800">
                <a:solidFill>
                  <a:srgbClr val="EA5608"/>
                </a:solidFill>
                <a:latin typeface="Stardos Stencil"/>
                <a:ea typeface="Stardos Stencil"/>
                <a:cs typeface="Stardos Stencil"/>
                <a:sym typeface="Stardos Stencil"/>
              </a:rPr>
              <a:t>Campaign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8" name="Google Shape;108;p4"/>
          <p:cNvPicPr preferRelativeResize="0"/>
          <p:nvPr/>
        </p:nvPicPr>
        <p:blipFill rotWithShape="1">
          <a:blip r:embed="rId14">
            <a:alphaModFix/>
          </a:blip>
          <a:srcRect b="0" l="0" r="0" t="0"/>
          <a:stretch/>
        </p:blipFill>
        <p:spPr>
          <a:xfrm>
            <a:off x="2331398" y="5311139"/>
            <a:ext cx="2368851" cy="1249848"/>
          </a:xfrm>
          <a:prstGeom prst="rect">
            <a:avLst/>
          </a:prstGeom>
          <a:noFill/>
          <a:ln>
            <a:noFill/>
          </a:ln>
          <a:effectLst>
            <a:outerShdw blurRad="292100" rotWithShape="0" algn="tl" dir="2700000" dist="139700">
              <a:srgbClr val="333333">
                <a:alpha val="64705"/>
              </a:srgbClr>
            </a:outerShdw>
          </a:effectLst>
        </p:spPr>
      </p:pic>
      <p:sp>
        <p:nvSpPr>
          <p:cNvPr id="109" name="Google Shape;109;p4"/>
          <p:cNvSpPr txBox="1"/>
          <p:nvPr/>
        </p:nvSpPr>
        <p:spPr>
          <a:xfrm>
            <a:off x="4328991" y="5679157"/>
            <a:ext cx="4698558" cy="800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sv-SE" sz="280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hlinkClick r:id="rId1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timefor8.org</a:t>
            </a:r>
            <a:r>
              <a:rPr b="1" lang="sv-SE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</a:t>
            </a:r>
            <a:r>
              <a:rPr b="1" lang="sv-SE" sz="28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#timefor8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="0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5"/>
          <p:cNvSpPr txBox="1"/>
          <p:nvPr>
            <p:ph type="title"/>
          </p:nvPr>
        </p:nvSpPr>
        <p:spPr>
          <a:xfrm>
            <a:off x="309456" y="314656"/>
            <a:ext cx="8270536" cy="55399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EA5608"/>
              </a:buClr>
              <a:buSzPts val="3000"/>
              <a:buFont typeface="Stardos Stencil"/>
              <a:buNone/>
            </a:pPr>
            <a:r>
              <a:rPr lang="sv-SE" sz="3000"/>
              <a:t>Campaign’s main </a:t>
            </a:r>
            <a:r>
              <a:rPr lang="sv-SE" sz="3000">
                <a:solidFill>
                  <a:schemeClr val="lt1"/>
                </a:solidFill>
                <a:highlight>
                  <a:srgbClr val="000000"/>
                </a:highlight>
              </a:rPr>
              <a:t>objectives</a:t>
            </a:r>
            <a:r>
              <a:rPr lang="sv-SE" sz="3000"/>
              <a:t> &amp; </a:t>
            </a:r>
            <a:r>
              <a:rPr lang="sv-SE" sz="3000">
                <a:solidFill>
                  <a:schemeClr val="dk1"/>
                </a:solidFill>
              </a:rPr>
              <a:t>targets</a:t>
            </a:r>
            <a:endParaRPr sz="3000">
              <a:solidFill>
                <a:schemeClr val="dk1"/>
              </a:solidFill>
            </a:endParaRPr>
          </a:p>
        </p:txBody>
      </p:sp>
      <p:sp>
        <p:nvSpPr>
          <p:cNvPr id="115" name="Google Shape;115;p5"/>
          <p:cNvSpPr txBox="1"/>
          <p:nvPr/>
        </p:nvSpPr>
        <p:spPr>
          <a:xfrm>
            <a:off x="1525960" y="1663416"/>
            <a:ext cx="6827190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sv-SE" sz="1800">
                <a:solidFill>
                  <a:srgbClr val="EA5608"/>
                </a:solidFill>
                <a:latin typeface="Stardos Stencil"/>
                <a:ea typeface="Stardos Stencil"/>
                <a:cs typeface="Stardos Stencil"/>
                <a:sym typeface="Stardos Stencil"/>
              </a:rPr>
              <a:t>Visibilise unions’ position on sustainable development in the </a:t>
            </a:r>
            <a:br>
              <a:rPr lang="sv-SE" sz="1800">
                <a:solidFill>
                  <a:srgbClr val="EA5608"/>
                </a:solidFill>
                <a:latin typeface="Stardos Stencil"/>
                <a:ea typeface="Stardos Stencil"/>
                <a:cs typeface="Stardos Stencil"/>
                <a:sym typeface="Stardos Stencil"/>
              </a:rPr>
            </a:br>
            <a:r>
              <a:rPr lang="sv-SE" sz="1800">
                <a:solidFill>
                  <a:srgbClr val="EA5608"/>
                </a:solidFill>
                <a:latin typeface="Stardos Stencil"/>
                <a:ea typeface="Stardos Stencil"/>
                <a:cs typeface="Stardos Stencil"/>
                <a:sym typeface="Stardos Stencil"/>
              </a:rPr>
              <a:t>#HLPF2021 feed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Badge 1 with solid fill" id="116" name="Google Shape;116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11560" y="1485811"/>
            <a:ext cx="914400" cy="9144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Badge with solid fill" id="117" name="Google Shape;117;p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13460" y="2512474"/>
            <a:ext cx="914400" cy="914400"/>
          </a:xfrm>
          <a:prstGeom prst="rect">
            <a:avLst/>
          </a:prstGeom>
          <a:noFill/>
          <a:ln>
            <a:noFill/>
          </a:ln>
        </p:spPr>
      </p:pic>
      <p:sp>
        <p:nvSpPr>
          <p:cNvPr id="118" name="Google Shape;118;p5"/>
          <p:cNvSpPr txBox="1"/>
          <p:nvPr/>
        </p:nvSpPr>
        <p:spPr>
          <a:xfrm>
            <a:off x="1499223" y="2679730"/>
            <a:ext cx="7595156" cy="1200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sv-SE" sz="1800">
                <a:solidFill>
                  <a:srgbClr val="EA5608"/>
                </a:solidFill>
                <a:latin typeface="Stardos Stencil"/>
                <a:ea typeface="Stardos Stencil"/>
                <a:cs typeface="Stardos Stencil"/>
                <a:sym typeface="Stardos Stencil"/>
              </a:rPr>
              <a:t>Stimulate unions’ engagement by visibilising union’s activities both </a:t>
            </a:r>
            <a:br>
              <a:rPr lang="sv-SE" sz="1800">
                <a:solidFill>
                  <a:srgbClr val="EA5608"/>
                </a:solidFill>
                <a:latin typeface="Stardos Stencil"/>
                <a:ea typeface="Stardos Stencil"/>
                <a:cs typeface="Stardos Stencil"/>
                <a:sym typeface="Stardos Stencil"/>
              </a:rPr>
            </a:br>
            <a:r>
              <a:rPr lang="sv-SE" sz="1800">
                <a:solidFill>
                  <a:srgbClr val="EA5608"/>
                </a:solidFill>
                <a:latin typeface="Stardos Stencil"/>
                <a:ea typeface="Stardos Stencil"/>
                <a:cs typeface="Stardos Stencil"/>
                <a:sym typeface="Stardos Stencil"/>
              </a:rPr>
              <a:t>during the HLPF2021 (side-events, plenaries, VNRs…) and at national </a:t>
            </a:r>
            <a:br>
              <a:rPr lang="sv-SE" sz="1800">
                <a:solidFill>
                  <a:srgbClr val="EA5608"/>
                </a:solidFill>
                <a:latin typeface="Stardos Stencil"/>
                <a:ea typeface="Stardos Stencil"/>
                <a:cs typeface="Stardos Stencil"/>
                <a:sym typeface="Stardos Stencil"/>
              </a:rPr>
            </a:br>
            <a:r>
              <a:rPr lang="sv-SE" sz="1800">
                <a:solidFill>
                  <a:srgbClr val="EA5608"/>
                </a:solidFill>
                <a:latin typeface="Stardos Stencil"/>
                <a:ea typeface="Stardos Stencil"/>
                <a:cs typeface="Stardos Stencil"/>
                <a:sym typeface="Stardos Stencil"/>
              </a:rPr>
              <a:t>level (country reports, local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sv-SE" sz="1800">
                <a:solidFill>
                  <a:srgbClr val="EA5608"/>
                </a:solidFill>
                <a:latin typeface="Stardos Stencil"/>
                <a:ea typeface="Stardos Stencil"/>
                <a:cs typeface="Stardos Stencil"/>
                <a:sym typeface="Stardos Stencil"/>
              </a:rPr>
              <a:t>campaigns, testimonies).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Badge 1 outline" id="119" name="Google Shape;119;p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13460" y="4020834"/>
            <a:ext cx="914400" cy="914400"/>
          </a:xfrm>
          <a:prstGeom prst="rect">
            <a:avLst/>
          </a:prstGeom>
          <a:noFill/>
          <a:ln>
            <a:noFill/>
          </a:ln>
        </p:spPr>
      </p:pic>
      <p:sp>
        <p:nvSpPr>
          <p:cNvPr id="120" name="Google Shape;120;p5"/>
          <p:cNvSpPr txBox="1"/>
          <p:nvPr/>
        </p:nvSpPr>
        <p:spPr>
          <a:xfrm>
            <a:off x="1527860" y="4259273"/>
            <a:ext cx="3044423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sv-SE" sz="1800">
                <a:solidFill>
                  <a:srgbClr val="EA5608"/>
                </a:solidFill>
                <a:latin typeface="Stardos Stencil"/>
                <a:ea typeface="Stardos Stencil"/>
                <a:cs typeface="Stardos Stencil"/>
                <a:sym typeface="Stardos Stencil"/>
              </a:rPr>
              <a:t>Followers of the HLPF feed</a:t>
            </a:r>
            <a:endParaRPr/>
          </a:p>
        </p:txBody>
      </p:sp>
      <p:pic>
        <p:nvPicPr>
          <p:cNvPr descr="Badge outline" id="121" name="Google Shape;121;p5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32510" y="4998588"/>
            <a:ext cx="914400" cy="914400"/>
          </a:xfrm>
          <a:prstGeom prst="rect">
            <a:avLst/>
          </a:prstGeom>
          <a:noFill/>
          <a:ln>
            <a:noFill/>
          </a:ln>
        </p:spPr>
      </p:pic>
      <p:sp>
        <p:nvSpPr>
          <p:cNvPr id="122" name="Google Shape;122;p5"/>
          <p:cNvSpPr txBox="1"/>
          <p:nvPr/>
        </p:nvSpPr>
        <p:spPr>
          <a:xfrm>
            <a:off x="1546910" y="5271122"/>
            <a:ext cx="1557414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sv-SE" sz="1800">
                <a:solidFill>
                  <a:srgbClr val="EA5608"/>
                </a:solidFill>
                <a:latin typeface="Stardos Stencil"/>
                <a:ea typeface="Stardos Stencil"/>
                <a:cs typeface="Stardos Stencil"/>
                <a:sym typeface="Stardos Stencil"/>
              </a:rPr>
              <a:t>Trade unions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Clipboard outline" id="127" name="Google Shape;127;p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912927" y="764704"/>
            <a:ext cx="6395204" cy="295348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lipboard outline" id="128" name="Google Shape;128;p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436221" y="3429000"/>
            <a:ext cx="6395204" cy="295348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lipboard outline" id="129" name="Google Shape;129;p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-833847" y="3463663"/>
            <a:ext cx="6395204" cy="295348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lipboard outline" id="130" name="Google Shape;130;p6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3447466" y="765792"/>
            <a:ext cx="6395204" cy="2953487"/>
          </a:xfrm>
          <a:prstGeom prst="rect">
            <a:avLst/>
          </a:prstGeom>
          <a:noFill/>
          <a:ln>
            <a:noFill/>
          </a:ln>
        </p:spPr>
      </p:pic>
      <p:sp>
        <p:nvSpPr>
          <p:cNvPr id="131" name="Google Shape;131;p6"/>
          <p:cNvSpPr txBox="1"/>
          <p:nvPr>
            <p:ph type="title"/>
          </p:nvPr>
        </p:nvSpPr>
        <p:spPr>
          <a:xfrm>
            <a:off x="309456" y="210706"/>
            <a:ext cx="8270536" cy="55399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EA5608"/>
              </a:buClr>
              <a:buSzPts val="3000"/>
              <a:buFont typeface="Stardos Stencil"/>
              <a:buNone/>
            </a:pPr>
            <a:r>
              <a:rPr lang="sv-SE" sz="3000"/>
              <a:t>Campaign materials and some figures</a:t>
            </a:r>
            <a:endParaRPr sz="3000"/>
          </a:p>
        </p:txBody>
      </p:sp>
      <p:pic>
        <p:nvPicPr>
          <p:cNvPr id="132" name="Google Shape;132;p6">
            <a:hlinkClick r:id="rId7"/>
          </p:cNvPr>
          <p:cNvPicPr preferRelativeResize="0"/>
          <p:nvPr/>
        </p:nvPicPr>
        <p:blipFill rotWithShape="1">
          <a:blip r:embed="rId8">
            <a:alphaModFix/>
          </a:blip>
          <a:srcRect b="3598" l="0" r="0" t="7378"/>
          <a:stretch/>
        </p:blipFill>
        <p:spPr>
          <a:xfrm>
            <a:off x="796255" y="1670853"/>
            <a:ext cx="1072541" cy="156082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picture containing text, different&#10;&#10;Description automatically generated" id="133" name="Google Shape;133;p6"/>
          <p:cNvPicPr preferRelativeResize="0"/>
          <p:nvPr/>
        </p:nvPicPr>
        <p:blipFill rotWithShape="1">
          <a:blip r:embed="rId9">
            <a:alphaModFix/>
          </a:blip>
          <a:srcRect b="0" l="10664" r="10097" t="0"/>
          <a:stretch/>
        </p:blipFill>
        <p:spPr>
          <a:xfrm>
            <a:off x="4925682" y="1692957"/>
            <a:ext cx="1259415" cy="1325992"/>
          </a:xfrm>
          <a:prstGeom prst="rect">
            <a:avLst/>
          </a:prstGeom>
          <a:noFill/>
          <a:ln>
            <a:noFill/>
          </a:ln>
        </p:spPr>
      </p:pic>
      <p:pic>
        <p:nvPicPr>
          <p:cNvPr id="134" name="Google Shape;134;p6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632755" y="4333615"/>
            <a:ext cx="824953" cy="1747462"/>
          </a:xfrm>
          <a:prstGeom prst="rect">
            <a:avLst/>
          </a:prstGeom>
          <a:noFill/>
          <a:ln>
            <a:noFill/>
          </a:ln>
        </p:spPr>
      </p:pic>
      <p:sp>
        <p:nvSpPr>
          <p:cNvPr id="135" name="Google Shape;135;p6"/>
          <p:cNvSpPr txBox="1"/>
          <p:nvPr/>
        </p:nvSpPr>
        <p:spPr>
          <a:xfrm>
            <a:off x="1741452" y="1280656"/>
            <a:ext cx="1075103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sv-SE" sz="1800">
                <a:solidFill>
                  <a:srgbClr val="EA5608"/>
                </a:solidFill>
                <a:latin typeface="Stardos Stencil"/>
                <a:ea typeface="Stardos Stencil"/>
                <a:cs typeface="Stardos Stencil"/>
                <a:sym typeface="Stardos Stencil"/>
              </a:rPr>
              <a:t>Website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" name="Google Shape;136;p6"/>
          <p:cNvSpPr txBox="1"/>
          <p:nvPr/>
        </p:nvSpPr>
        <p:spPr>
          <a:xfrm>
            <a:off x="1691868" y="3959456"/>
            <a:ext cx="1459823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sv-SE" sz="1800">
                <a:solidFill>
                  <a:srgbClr val="EA5608"/>
                </a:solidFill>
                <a:latin typeface="Stardos Stencil"/>
                <a:ea typeface="Stardos Stencil"/>
                <a:cs typeface="Stardos Stencil"/>
                <a:sym typeface="Stardos Stencil"/>
              </a:rPr>
              <a:t>Newsletters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7" name="Google Shape;137;p6"/>
          <p:cNvSpPr txBox="1"/>
          <p:nvPr/>
        </p:nvSpPr>
        <p:spPr>
          <a:xfrm>
            <a:off x="6206079" y="1259510"/>
            <a:ext cx="920445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sv-SE" sz="1800">
                <a:solidFill>
                  <a:srgbClr val="EA5608"/>
                </a:solidFill>
                <a:latin typeface="Stardos Stencil"/>
                <a:ea typeface="Stardos Stencil"/>
                <a:cs typeface="Stardos Stencil"/>
                <a:sym typeface="Stardos Stencil"/>
              </a:rPr>
              <a:t>Videos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8" name="Google Shape;138;p6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4902240" y="4541194"/>
            <a:ext cx="1715203" cy="972325"/>
          </a:xfrm>
          <a:prstGeom prst="rect">
            <a:avLst/>
          </a:prstGeom>
          <a:noFill/>
          <a:ln>
            <a:noFill/>
          </a:ln>
        </p:spPr>
      </p:pic>
      <p:sp>
        <p:nvSpPr>
          <p:cNvPr id="139" name="Google Shape;139;p6"/>
          <p:cNvSpPr txBox="1"/>
          <p:nvPr/>
        </p:nvSpPr>
        <p:spPr>
          <a:xfrm>
            <a:off x="5939182" y="3919702"/>
            <a:ext cx="1463734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sv-SE" sz="1800">
                <a:solidFill>
                  <a:srgbClr val="EA5608"/>
                </a:solidFill>
                <a:latin typeface="Stardos Stencil"/>
                <a:ea typeface="Stardos Stencil"/>
                <a:cs typeface="Stardos Stencil"/>
                <a:sym typeface="Stardos Stencil"/>
              </a:rPr>
              <a:t>Testimonies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0" name="Google Shape;140;p6"/>
          <p:cNvSpPr txBox="1"/>
          <p:nvPr/>
        </p:nvSpPr>
        <p:spPr>
          <a:xfrm>
            <a:off x="1857938" y="1770292"/>
            <a:ext cx="3582224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sv-SE" sz="12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r>
              <a:rPr b="1" lang="sv-SE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webpage x </a:t>
            </a:r>
            <a:r>
              <a:rPr b="1" lang="sv-SE" sz="12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r>
              <a:rPr b="1" lang="sv-SE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languages</a:t>
            </a:r>
            <a:endParaRPr/>
          </a:p>
        </p:txBody>
      </p:sp>
      <p:sp>
        <p:nvSpPr>
          <p:cNvPr id="141" name="Google Shape;141;p6"/>
          <p:cNvSpPr txBox="1"/>
          <p:nvPr/>
        </p:nvSpPr>
        <p:spPr>
          <a:xfrm>
            <a:off x="1538330" y="4476906"/>
            <a:ext cx="3582224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sv-SE" sz="12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10</a:t>
            </a:r>
            <a:r>
              <a:rPr b="1" lang="sv-SE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issues x </a:t>
            </a:r>
            <a:r>
              <a:rPr b="1" lang="sv-SE" sz="12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r>
              <a:rPr b="1" lang="sv-SE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languages</a:t>
            </a:r>
            <a:endParaRPr/>
          </a:p>
        </p:txBody>
      </p:sp>
      <p:sp>
        <p:nvSpPr>
          <p:cNvPr id="142" name="Google Shape;142;p6"/>
          <p:cNvSpPr txBox="1"/>
          <p:nvPr/>
        </p:nvSpPr>
        <p:spPr>
          <a:xfrm>
            <a:off x="6236743" y="1680455"/>
            <a:ext cx="3582224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sv-SE" sz="12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8</a:t>
            </a:r>
            <a:r>
              <a:rPr b="1" lang="sv-SE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videos x </a:t>
            </a:r>
            <a:r>
              <a:rPr b="1" lang="sv-SE" sz="12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3 </a:t>
            </a:r>
            <a:r>
              <a:rPr b="1" lang="sv-SE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languages</a:t>
            </a:r>
            <a:br>
              <a:rPr b="1" lang="sv-SE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b="1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3" name="Google Shape;143;p6"/>
          <p:cNvSpPr txBox="1"/>
          <p:nvPr/>
        </p:nvSpPr>
        <p:spPr>
          <a:xfrm>
            <a:off x="6686524" y="4535067"/>
            <a:ext cx="3582224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sv-SE" sz="12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8</a:t>
            </a:r>
            <a:r>
              <a:rPr b="1" lang="sv-SE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testim. x </a:t>
            </a:r>
            <a:r>
              <a:rPr b="1" lang="sv-SE" sz="12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r>
              <a:rPr b="1" lang="sv-SE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lang.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sv-SE" sz="12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r>
              <a:rPr b="1" lang="sv-SE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formats </a:t>
            </a:r>
            <a:br>
              <a:rPr b="1" lang="sv-SE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b="1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Bar chart with solid fill" id="144" name="Google Shape;144;p6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6236743" y="2065544"/>
            <a:ext cx="471693" cy="446725"/>
          </a:xfrm>
          <a:prstGeom prst="rect">
            <a:avLst/>
          </a:prstGeom>
          <a:noFill/>
          <a:ln>
            <a:noFill/>
          </a:ln>
        </p:spPr>
      </p:pic>
      <p:sp>
        <p:nvSpPr>
          <p:cNvPr id="145" name="Google Shape;145;p6"/>
          <p:cNvSpPr txBox="1"/>
          <p:nvPr/>
        </p:nvSpPr>
        <p:spPr>
          <a:xfrm>
            <a:off x="6666302" y="2006024"/>
            <a:ext cx="1911870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sv-SE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Top media post in twitter</a:t>
            </a:r>
            <a:br>
              <a:rPr b="1" lang="sv-SE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lang="sv-SE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July, </a:t>
            </a:r>
            <a:r>
              <a:rPr b="1" lang="sv-SE" sz="12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396</a:t>
            </a:r>
            <a:r>
              <a:rPr b="1" lang="sv-SE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views, </a:t>
            </a:r>
            <a:r>
              <a:rPr b="1" lang="sv-SE" sz="12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4K</a:t>
            </a:r>
            <a:r>
              <a:rPr b="1" lang="sv-SE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impr.</a:t>
            </a:r>
            <a:br>
              <a:rPr b="1" lang="sv-SE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lang="sv-SE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June, </a:t>
            </a:r>
            <a:r>
              <a:rPr b="1" lang="sv-SE" sz="12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297</a:t>
            </a:r>
            <a:r>
              <a:rPr b="1" lang="sv-SE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views, </a:t>
            </a:r>
            <a:r>
              <a:rPr b="1" lang="sv-SE" sz="12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4.5K</a:t>
            </a:r>
            <a:r>
              <a:rPr b="1" lang="sv-SE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impr.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46" name="Google Shape;146;p6"/>
          <p:cNvGrpSpPr/>
          <p:nvPr/>
        </p:nvGrpSpPr>
        <p:grpSpPr>
          <a:xfrm rot="754801">
            <a:off x="5899700" y="2197120"/>
            <a:ext cx="2853648" cy="1859191"/>
            <a:chOff x="6257952" y="934359"/>
            <a:chExt cx="5623577" cy="3618308"/>
          </a:xfrm>
        </p:grpSpPr>
        <p:pic>
          <p:nvPicPr>
            <p:cNvPr descr="Tag outline" id="147" name="Google Shape;147;p6"/>
            <p:cNvPicPr preferRelativeResize="0"/>
            <p:nvPr/>
          </p:nvPicPr>
          <p:blipFill rotWithShape="1">
            <a:blip r:embed="rId13">
              <a:alphaModFix/>
            </a:blip>
            <a:srcRect b="0" l="0" r="0" t="0"/>
            <a:stretch/>
          </p:blipFill>
          <p:spPr>
            <a:xfrm rot="-2955951">
              <a:off x="6784287" y="1460694"/>
              <a:ext cx="2565638" cy="256563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48" name="Google Shape;148;p6"/>
            <p:cNvSpPr txBox="1"/>
            <p:nvPr/>
          </p:nvSpPr>
          <p:spPr>
            <a:xfrm>
              <a:off x="7665658" y="2377703"/>
              <a:ext cx="4215871" cy="85355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sv-SE" sz="105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Budget</a:t>
              </a:r>
              <a:endParaRPr/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sv-SE" sz="1200">
                  <a:solidFill>
                    <a:schemeClr val="lt1"/>
                  </a:solidFill>
                  <a:highlight>
                    <a:srgbClr val="950027"/>
                  </a:highlight>
                  <a:latin typeface="Calibri"/>
                  <a:ea typeface="Calibri"/>
                  <a:cs typeface="Calibri"/>
                  <a:sym typeface="Calibri"/>
                </a:rPr>
                <a:t>€4.6K </a:t>
              </a:r>
              <a:endParaRPr/>
            </a:p>
          </p:txBody>
        </p:sp>
      </p:grpSp>
      <p:grpSp>
        <p:nvGrpSpPr>
          <p:cNvPr id="149" name="Google Shape;149;p6"/>
          <p:cNvGrpSpPr/>
          <p:nvPr/>
        </p:nvGrpSpPr>
        <p:grpSpPr>
          <a:xfrm rot="812797">
            <a:off x="1545927" y="2162815"/>
            <a:ext cx="3017638" cy="1859191"/>
            <a:chOff x="6257952" y="934359"/>
            <a:chExt cx="5623577" cy="3618308"/>
          </a:xfrm>
        </p:grpSpPr>
        <p:pic>
          <p:nvPicPr>
            <p:cNvPr descr="Tag outline" id="150" name="Google Shape;150;p6"/>
            <p:cNvPicPr preferRelativeResize="0"/>
            <p:nvPr/>
          </p:nvPicPr>
          <p:blipFill rotWithShape="1">
            <a:blip r:embed="rId14">
              <a:alphaModFix/>
            </a:blip>
            <a:srcRect b="0" l="0" r="0" t="0"/>
            <a:stretch/>
          </p:blipFill>
          <p:spPr>
            <a:xfrm rot="-2955951">
              <a:off x="6784287" y="1460694"/>
              <a:ext cx="2565638" cy="256563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51" name="Google Shape;151;p6"/>
            <p:cNvSpPr txBox="1"/>
            <p:nvPr/>
          </p:nvSpPr>
          <p:spPr>
            <a:xfrm>
              <a:off x="7665658" y="2377703"/>
              <a:ext cx="4215871" cy="85355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sv-SE" sz="105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Budget</a:t>
              </a:r>
              <a:endParaRPr/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sv-SE" sz="1200">
                  <a:solidFill>
                    <a:schemeClr val="lt1"/>
                  </a:solidFill>
                  <a:highlight>
                    <a:srgbClr val="950027"/>
                  </a:highlight>
                  <a:latin typeface="Calibri"/>
                  <a:ea typeface="Calibri"/>
                  <a:cs typeface="Calibri"/>
                  <a:sym typeface="Calibri"/>
                </a:rPr>
                <a:t>in-house </a:t>
              </a:r>
              <a:endParaRPr/>
            </a:p>
          </p:txBody>
        </p:sp>
      </p:grpSp>
      <p:pic>
        <p:nvPicPr>
          <p:cNvPr descr="Bar chart with solid fill" id="152" name="Google Shape;152;p6"/>
          <p:cNvPicPr preferRelativeResize="0"/>
          <p:nvPr/>
        </p:nvPicPr>
        <p:blipFill rotWithShape="1">
          <a:blip r:embed="rId15">
            <a:alphaModFix/>
          </a:blip>
          <a:srcRect b="0" l="0" r="0" t="0"/>
          <a:stretch/>
        </p:blipFill>
        <p:spPr>
          <a:xfrm>
            <a:off x="1892231" y="2164334"/>
            <a:ext cx="393253" cy="393324"/>
          </a:xfrm>
          <a:prstGeom prst="rect">
            <a:avLst/>
          </a:prstGeom>
          <a:noFill/>
          <a:ln>
            <a:noFill/>
          </a:ln>
        </p:spPr>
      </p:pic>
      <p:sp>
        <p:nvSpPr>
          <p:cNvPr id="153" name="Google Shape;153;p6"/>
          <p:cNvSpPr txBox="1"/>
          <p:nvPr/>
        </p:nvSpPr>
        <p:spPr>
          <a:xfrm>
            <a:off x="2279004" y="2121405"/>
            <a:ext cx="1190429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sv-SE" sz="12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640</a:t>
            </a:r>
            <a:r>
              <a:rPr b="1" lang="sv-SE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Average unique visits</a:t>
            </a:r>
            <a:endParaRPr b="1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4" name="Google Shape;154;p6"/>
          <p:cNvSpPr txBox="1"/>
          <p:nvPr/>
        </p:nvSpPr>
        <p:spPr>
          <a:xfrm>
            <a:off x="2017017" y="4840353"/>
            <a:ext cx="5624512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sv-SE" sz="12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25%</a:t>
            </a:r>
            <a:r>
              <a:rPr b="1" lang="sv-SE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average unique open</a:t>
            </a:r>
            <a:br>
              <a:rPr b="1" lang="sv-SE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lang="sv-SE" sz="12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4,86% </a:t>
            </a:r>
            <a:r>
              <a:rPr b="1" lang="sv-SE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average cliks</a:t>
            </a:r>
            <a:endParaRPr/>
          </a:p>
        </p:txBody>
      </p:sp>
      <p:pic>
        <p:nvPicPr>
          <p:cNvPr descr="Bar chart with solid fill" id="155" name="Google Shape;155;p6"/>
          <p:cNvPicPr preferRelativeResize="0"/>
          <p:nvPr/>
        </p:nvPicPr>
        <p:blipFill rotWithShape="1">
          <a:blip r:embed="rId15">
            <a:alphaModFix/>
          </a:blip>
          <a:srcRect b="0" l="0" r="0" t="0"/>
          <a:stretch/>
        </p:blipFill>
        <p:spPr>
          <a:xfrm>
            <a:off x="1545324" y="4902023"/>
            <a:ext cx="471693" cy="4467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Tag outline" id="156" name="Google Shape;156;p6"/>
          <p:cNvPicPr preferRelativeResize="0"/>
          <p:nvPr/>
        </p:nvPicPr>
        <p:blipFill rotWithShape="1">
          <a:blip r:embed="rId14">
            <a:alphaModFix/>
          </a:blip>
          <a:srcRect b="0" l="0" r="0" t="0"/>
          <a:stretch/>
        </p:blipFill>
        <p:spPr>
          <a:xfrm rot="-2385824">
            <a:off x="1429708" y="5016285"/>
            <a:ext cx="1318299" cy="1376733"/>
          </a:xfrm>
          <a:prstGeom prst="rect">
            <a:avLst/>
          </a:prstGeom>
          <a:noFill/>
          <a:ln>
            <a:noFill/>
          </a:ln>
        </p:spPr>
      </p:pic>
      <p:sp>
        <p:nvSpPr>
          <p:cNvPr id="157" name="Google Shape;157;p6"/>
          <p:cNvSpPr txBox="1"/>
          <p:nvPr/>
        </p:nvSpPr>
        <p:spPr>
          <a:xfrm rot="570127">
            <a:off x="1801851" y="5657588"/>
            <a:ext cx="2262256" cy="43858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sv-SE" sz="105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Budget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sv-SE" sz="1200">
                <a:solidFill>
                  <a:schemeClr val="lt1"/>
                </a:solidFill>
                <a:highlight>
                  <a:srgbClr val="950027"/>
                </a:highlight>
                <a:latin typeface="Calibri"/>
                <a:ea typeface="Calibri"/>
                <a:cs typeface="Calibri"/>
                <a:sym typeface="Calibri"/>
              </a:rPr>
              <a:t>in-house </a:t>
            </a:r>
            <a:endParaRPr/>
          </a:p>
        </p:txBody>
      </p:sp>
      <p:pic>
        <p:nvPicPr>
          <p:cNvPr descr="Bar chart with solid fill" id="158" name="Google Shape;158;p6"/>
          <p:cNvPicPr preferRelativeResize="0"/>
          <p:nvPr/>
        </p:nvPicPr>
        <p:blipFill rotWithShape="1">
          <a:blip r:embed="rId15">
            <a:alphaModFix/>
          </a:blip>
          <a:srcRect b="0" l="0" r="0" t="0"/>
          <a:stretch/>
        </p:blipFill>
        <p:spPr>
          <a:xfrm>
            <a:off x="6725301" y="4977175"/>
            <a:ext cx="471693" cy="446725"/>
          </a:xfrm>
          <a:prstGeom prst="rect">
            <a:avLst/>
          </a:prstGeom>
          <a:noFill/>
          <a:ln>
            <a:noFill/>
          </a:ln>
        </p:spPr>
      </p:pic>
      <p:sp>
        <p:nvSpPr>
          <p:cNvPr id="159" name="Google Shape;159;p6"/>
          <p:cNvSpPr txBox="1"/>
          <p:nvPr/>
        </p:nvSpPr>
        <p:spPr>
          <a:xfrm>
            <a:off x="7173890" y="4919081"/>
            <a:ext cx="5734050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sv-SE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Top post in twitter</a:t>
            </a:r>
            <a:br>
              <a:rPr b="1" lang="sv-SE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lang="sv-SE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June, </a:t>
            </a:r>
            <a:r>
              <a:rPr b="1" lang="sv-SE" sz="12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4.6K</a:t>
            </a:r>
            <a:r>
              <a:rPr b="1" lang="sv-SE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impr.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60" name="Google Shape;160;p6"/>
          <p:cNvGrpSpPr/>
          <p:nvPr/>
        </p:nvGrpSpPr>
        <p:grpSpPr>
          <a:xfrm rot="754801">
            <a:off x="6321226" y="4806998"/>
            <a:ext cx="2853648" cy="1859191"/>
            <a:chOff x="6257952" y="934359"/>
            <a:chExt cx="5623577" cy="3618308"/>
          </a:xfrm>
        </p:grpSpPr>
        <p:pic>
          <p:nvPicPr>
            <p:cNvPr descr="Tag outline" id="161" name="Google Shape;161;p6"/>
            <p:cNvPicPr preferRelativeResize="0"/>
            <p:nvPr/>
          </p:nvPicPr>
          <p:blipFill rotWithShape="1">
            <a:blip r:embed="rId14">
              <a:alphaModFix/>
            </a:blip>
            <a:srcRect b="0" l="0" r="0" t="0"/>
            <a:stretch/>
          </p:blipFill>
          <p:spPr>
            <a:xfrm rot="-2955951">
              <a:off x="6784287" y="1460694"/>
              <a:ext cx="2565638" cy="256563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62" name="Google Shape;162;p6"/>
            <p:cNvSpPr txBox="1"/>
            <p:nvPr/>
          </p:nvSpPr>
          <p:spPr>
            <a:xfrm>
              <a:off x="7665658" y="2377703"/>
              <a:ext cx="4215871" cy="85355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sv-SE" sz="105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Budget</a:t>
              </a:r>
              <a:endParaRPr/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sv-SE" sz="1200">
                  <a:solidFill>
                    <a:schemeClr val="lt1"/>
                  </a:solidFill>
                  <a:highlight>
                    <a:srgbClr val="950027"/>
                  </a:highlight>
                  <a:latin typeface="Calibri"/>
                  <a:ea typeface="Calibri"/>
                  <a:cs typeface="Calibri"/>
                  <a:sym typeface="Calibri"/>
                </a:rPr>
                <a:t>€1K </a:t>
              </a:r>
              <a:endParaRPr/>
            </a:p>
          </p:txBody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7" name="Google Shape;167;p7"/>
          <p:cNvGrpSpPr/>
          <p:nvPr/>
        </p:nvGrpSpPr>
        <p:grpSpPr>
          <a:xfrm rot="1111421">
            <a:off x="5712095" y="1674640"/>
            <a:ext cx="5979705" cy="3618308"/>
            <a:chOff x="6257952" y="934359"/>
            <a:chExt cx="5979705" cy="3618308"/>
          </a:xfrm>
        </p:grpSpPr>
        <p:pic>
          <p:nvPicPr>
            <p:cNvPr descr="Tag outline" id="168" name="Google Shape;168;p7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 rot="-2955951">
              <a:off x="6784287" y="1460694"/>
              <a:ext cx="2565638" cy="256563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69" name="Google Shape;169;p7"/>
            <p:cNvSpPr txBox="1"/>
            <p:nvPr/>
          </p:nvSpPr>
          <p:spPr>
            <a:xfrm>
              <a:off x="7665657" y="2268510"/>
              <a:ext cx="4572000" cy="95410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sv-SE" sz="12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Budget vids 2021</a:t>
              </a:r>
              <a:endParaRPr/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sv-SE" sz="1600">
                  <a:solidFill>
                    <a:schemeClr val="lt1"/>
                  </a:solidFill>
                  <a:highlight>
                    <a:srgbClr val="950027"/>
                  </a:highlight>
                  <a:latin typeface="Calibri"/>
                  <a:ea typeface="Calibri"/>
                  <a:cs typeface="Calibri"/>
                  <a:sym typeface="Calibri"/>
                </a:rPr>
                <a:t>€2.5K </a:t>
              </a:r>
              <a:endParaRPr/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sv-SE" sz="12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Budget picts 2021</a:t>
              </a:r>
              <a:br>
                <a:rPr lang="sv-SE" sz="12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</a:br>
              <a:r>
                <a:rPr b="1" lang="sv-SE" sz="1600">
                  <a:solidFill>
                    <a:schemeClr val="lt1"/>
                  </a:solidFill>
                  <a:highlight>
                    <a:srgbClr val="950027"/>
                  </a:highlight>
                  <a:latin typeface="Calibri"/>
                  <a:ea typeface="Calibri"/>
                  <a:cs typeface="Calibri"/>
                  <a:sym typeface="Calibri"/>
                </a:rPr>
                <a:t>€1.7K</a:t>
              </a:r>
              <a:endParaRPr b="1" sz="1600">
                <a:solidFill>
                  <a:schemeClr val="lt1"/>
                </a:solidFill>
                <a:highlight>
                  <a:srgbClr val="950027"/>
                </a:highlight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70" name="Google Shape;170;p7"/>
          <p:cNvSpPr txBox="1"/>
          <p:nvPr>
            <p:ph type="title"/>
          </p:nvPr>
        </p:nvSpPr>
        <p:spPr>
          <a:xfrm>
            <a:off x="309456" y="314656"/>
            <a:ext cx="8270536" cy="55399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EA5608"/>
              </a:buClr>
              <a:buSzPts val="3000"/>
              <a:buFont typeface="Stardos Stencil"/>
              <a:buNone/>
            </a:pPr>
            <a:r>
              <a:rPr lang="sv-SE" sz="3000"/>
              <a:t>Campaign contributions from affiliates</a:t>
            </a:r>
            <a:endParaRPr sz="3000"/>
          </a:p>
        </p:txBody>
      </p:sp>
      <p:pic>
        <p:nvPicPr>
          <p:cNvPr descr="Text&#10;&#10;Description automatically generated with medium confidence" id="171" name="Google Shape;171;p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287866" y="5232134"/>
            <a:ext cx="2660917" cy="1496766"/>
          </a:xfrm>
          <a:prstGeom prst="rect">
            <a:avLst/>
          </a:prstGeom>
          <a:noFill/>
          <a:ln>
            <a:noFill/>
          </a:ln>
        </p:spPr>
      </p:pic>
      <p:pic>
        <p:nvPicPr>
          <p:cNvPr id="172" name="Google Shape;172;p7"/>
          <p:cNvPicPr preferRelativeResize="0"/>
          <p:nvPr/>
        </p:nvPicPr>
        <p:blipFill rotWithShape="1">
          <a:blip r:embed="rId5">
            <a:alphaModFix/>
          </a:blip>
          <a:srcRect b="1406" l="0" r="0" t="16495"/>
          <a:stretch/>
        </p:blipFill>
        <p:spPr>
          <a:xfrm>
            <a:off x="4073562" y="5264176"/>
            <a:ext cx="1568867" cy="149676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picture containing text, hairpiece&#10;&#10;Description automatically generated" id="173" name="Google Shape;173;p7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7396900" y="5261900"/>
            <a:ext cx="1496766" cy="149676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Text&#10;&#10;Description automatically generated" id="174" name="Google Shape;174;p7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5767208" y="5264926"/>
            <a:ext cx="1504913" cy="1504913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Map&#10;&#10;Description automatically generated" id="175" name="Google Shape;175;p7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-14064" y="1322110"/>
            <a:ext cx="6073140" cy="3192780"/>
          </a:xfrm>
          <a:prstGeom prst="rect">
            <a:avLst/>
          </a:prstGeom>
          <a:noFill/>
          <a:ln>
            <a:noFill/>
          </a:ln>
        </p:spPr>
      </p:pic>
      <p:sp>
        <p:nvSpPr>
          <p:cNvPr id="176" name="Google Shape;176;p7"/>
          <p:cNvSpPr txBox="1"/>
          <p:nvPr/>
        </p:nvSpPr>
        <p:spPr>
          <a:xfrm>
            <a:off x="6738835" y="1771400"/>
            <a:ext cx="2346635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sv-SE" sz="16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58 countries</a:t>
            </a:r>
            <a:br>
              <a:rPr lang="sv-SE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sv-SE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+-</a:t>
            </a:r>
            <a:r>
              <a:rPr b="1" lang="sv-SE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100 contributions/year</a:t>
            </a:r>
            <a:endParaRPr b="1"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Bar chart with solid fill" id="177" name="Google Shape;177;p7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5871311" y="1614808"/>
            <a:ext cx="1205661" cy="120566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8"/>
          <p:cNvSpPr/>
          <p:nvPr/>
        </p:nvSpPr>
        <p:spPr>
          <a:xfrm>
            <a:off x="255988" y="1113920"/>
            <a:ext cx="6836292" cy="4907367"/>
          </a:xfrm>
          <a:prstGeom prst="rect">
            <a:avLst/>
          </a:prstGeom>
          <a:noFill/>
          <a:ln cap="flat" cmpd="sng" w="9525">
            <a:solidFill>
              <a:srgbClr val="4A7DBA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1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3" name="Google Shape;183;p8"/>
          <p:cNvSpPr txBox="1"/>
          <p:nvPr>
            <p:ph type="title"/>
          </p:nvPr>
        </p:nvSpPr>
        <p:spPr>
          <a:xfrm>
            <a:off x="309456" y="314656"/>
            <a:ext cx="8270536" cy="55399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EA5608"/>
              </a:buClr>
              <a:buSzPts val="3000"/>
              <a:buFont typeface="Stardos Stencil"/>
              <a:buNone/>
            </a:pPr>
            <a:r>
              <a:rPr lang="sv-SE" sz="3000"/>
              <a:t>Main channels</a:t>
            </a:r>
            <a:endParaRPr sz="3000"/>
          </a:p>
        </p:txBody>
      </p:sp>
      <p:pic>
        <p:nvPicPr>
          <p:cNvPr descr="Website&#10;&#10;Description automatically generated with medium confidence" id="184" name="Google Shape;184;p8"/>
          <p:cNvPicPr preferRelativeResize="0"/>
          <p:nvPr/>
        </p:nvPicPr>
        <p:blipFill rotWithShape="1">
          <a:blip r:embed="rId3">
            <a:alphaModFix/>
          </a:blip>
          <a:srcRect b="41566" l="0" r="0" t="0"/>
          <a:stretch/>
        </p:blipFill>
        <p:spPr>
          <a:xfrm>
            <a:off x="2319210" y="1540259"/>
            <a:ext cx="2252790" cy="1744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5" name="Google Shape;185;p8"/>
          <p:cNvPicPr preferRelativeResize="0"/>
          <p:nvPr/>
        </p:nvPicPr>
        <p:blipFill rotWithShape="1">
          <a:blip r:embed="rId4">
            <a:alphaModFix/>
          </a:blip>
          <a:srcRect b="32065" l="0" r="0" t="0"/>
          <a:stretch/>
        </p:blipFill>
        <p:spPr>
          <a:xfrm>
            <a:off x="377165" y="1540259"/>
            <a:ext cx="1597218" cy="1888741"/>
          </a:xfrm>
          <a:prstGeom prst="rect">
            <a:avLst/>
          </a:prstGeom>
          <a:noFill/>
          <a:ln>
            <a:noFill/>
          </a:ln>
        </p:spPr>
      </p:pic>
      <p:sp>
        <p:nvSpPr>
          <p:cNvPr id="186" name="Google Shape;186;p8"/>
          <p:cNvSpPr txBox="1"/>
          <p:nvPr/>
        </p:nvSpPr>
        <p:spPr>
          <a:xfrm>
            <a:off x="2352644" y="3455048"/>
            <a:ext cx="1660216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sv-SE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Facebook:</a:t>
            </a:r>
            <a:r>
              <a:rPr b="1" lang="sv-SE" sz="12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TUDCN.RSCD</a:t>
            </a:r>
            <a:br>
              <a:rPr b="1" lang="sv-SE" sz="12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lang="sv-SE" sz="12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#timefor8</a:t>
            </a:r>
            <a:endParaRPr b="1" sz="120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7" name="Google Shape;187;p8"/>
          <p:cNvSpPr txBox="1"/>
          <p:nvPr/>
        </p:nvSpPr>
        <p:spPr>
          <a:xfrm>
            <a:off x="363728" y="3455048"/>
            <a:ext cx="1597218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sv-SE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Twitter:</a:t>
            </a:r>
            <a:r>
              <a:rPr b="1" lang="sv-SE" sz="12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TUDCN_rscd</a:t>
            </a:r>
            <a:br>
              <a:rPr b="1" lang="sv-SE" sz="12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lang="sv-SE" sz="12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#timefor8</a:t>
            </a:r>
            <a:endParaRPr b="1" sz="120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88" name="Google Shape;188;p8"/>
          <p:cNvPicPr preferRelativeResize="0"/>
          <p:nvPr/>
        </p:nvPicPr>
        <p:blipFill rotWithShape="1">
          <a:blip r:embed="rId5">
            <a:alphaModFix/>
          </a:blip>
          <a:srcRect b="40515" l="0" r="0" t="0"/>
          <a:stretch/>
        </p:blipFill>
        <p:spPr>
          <a:xfrm>
            <a:off x="4880244" y="1561071"/>
            <a:ext cx="1368152" cy="1723913"/>
          </a:xfrm>
          <a:prstGeom prst="rect">
            <a:avLst/>
          </a:prstGeom>
          <a:noFill/>
          <a:ln>
            <a:noFill/>
          </a:ln>
        </p:spPr>
      </p:pic>
      <p:sp>
        <p:nvSpPr>
          <p:cNvPr id="189" name="Google Shape;189;p8"/>
          <p:cNvSpPr txBox="1"/>
          <p:nvPr/>
        </p:nvSpPr>
        <p:spPr>
          <a:xfrm>
            <a:off x="4828746" y="3454181"/>
            <a:ext cx="1804232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sv-SE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Email: </a:t>
            </a:r>
            <a:br>
              <a:rPr b="1" lang="sv-SE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lang="sv-SE" sz="12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timefor8@ituc-csi.org</a:t>
            </a:r>
            <a:endParaRPr b="1" sz="140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Graphical user interface, text, application, chat or text message&#10;&#10;Description automatically generated" id="190" name="Google Shape;190;p8"/>
          <p:cNvPicPr preferRelativeResize="0"/>
          <p:nvPr/>
        </p:nvPicPr>
        <p:blipFill rotWithShape="1">
          <a:blip r:embed="rId6">
            <a:alphaModFix/>
          </a:blip>
          <a:srcRect b="14328" l="0" r="0" t="26466"/>
          <a:stretch/>
        </p:blipFill>
        <p:spPr>
          <a:xfrm>
            <a:off x="7305263" y="4942219"/>
            <a:ext cx="1684612" cy="1601125"/>
          </a:xfrm>
          <a:prstGeom prst="rect">
            <a:avLst/>
          </a:prstGeom>
          <a:noFill/>
          <a:ln>
            <a:noFill/>
          </a:ln>
        </p:spPr>
      </p:pic>
      <p:sp>
        <p:nvSpPr>
          <p:cNvPr id="191" name="Google Shape;191;p8"/>
          <p:cNvSpPr txBox="1"/>
          <p:nvPr/>
        </p:nvSpPr>
        <p:spPr>
          <a:xfrm>
            <a:off x="7282740" y="4576771"/>
            <a:ext cx="1804232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sv-SE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Whatsapp: </a:t>
            </a:r>
            <a:br>
              <a:rPr b="1" lang="sv-SE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lang="sv-SE" sz="12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#timefor8</a:t>
            </a:r>
            <a:endParaRPr b="1" sz="120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Bar chart with solid fill" id="192" name="Google Shape;192;p8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363728" y="3915139"/>
            <a:ext cx="393253" cy="393324"/>
          </a:xfrm>
          <a:prstGeom prst="rect">
            <a:avLst/>
          </a:prstGeom>
          <a:noFill/>
          <a:ln>
            <a:noFill/>
          </a:ln>
        </p:spPr>
      </p:pic>
      <p:sp>
        <p:nvSpPr>
          <p:cNvPr id="193" name="Google Shape;193;p8"/>
          <p:cNvSpPr txBox="1"/>
          <p:nvPr/>
        </p:nvSpPr>
        <p:spPr>
          <a:xfrm>
            <a:off x="733789" y="3940238"/>
            <a:ext cx="1306908" cy="19389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sv-SE" sz="1200">
                <a:solidFill>
                  <a:schemeClr val="lt1"/>
                </a:solidFill>
                <a:highlight>
                  <a:srgbClr val="FF0000"/>
                </a:highlight>
                <a:latin typeface="Calibri"/>
                <a:ea typeface="Calibri"/>
                <a:cs typeface="Calibri"/>
                <a:sym typeface="Calibri"/>
              </a:rPr>
              <a:t>17 May – 15 July 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sv-SE" sz="12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6 </a:t>
            </a:r>
            <a:r>
              <a:rPr b="1" lang="sv-SE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posts/day </a:t>
            </a:r>
            <a:br>
              <a:rPr b="1" lang="sv-SE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lang="sv-SE" sz="12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5</a:t>
            </a:r>
            <a:r>
              <a:rPr b="1" lang="sv-SE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days/week</a:t>
            </a:r>
            <a:br>
              <a:rPr b="1" lang="sv-SE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lang="sv-SE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W-E recycle</a:t>
            </a:r>
            <a:br>
              <a:rPr b="1" lang="sv-SE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lang="sv-SE" sz="12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r>
              <a:rPr b="1" lang="sv-SE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languages</a:t>
            </a:r>
            <a:br>
              <a:rPr b="1" lang="sv-SE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lang="sv-SE" sz="12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120</a:t>
            </a:r>
            <a:r>
              <a:rPr b="1" lang="sv-SE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own posts</a:t>
            </a:r>
            <a:br>
              <a:rPr b="1" lang="sv-SE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lang="sv-SE" sz="12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@</a:t>
            </a:r>
            <a:r>
              <a:rPr b="1" lang="sv-SE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affiliates</a:t>
            </a:r>
            <a:br>
              <a:rPr b="1" lang="sv-SE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lang="sv-SE" sz="12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@</a:t>
            </a:r>
            <a:r>
              <a:rPr b="1" lang="sv-SE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relevant target</a:t>
            </a:r>
            <a:br>
              <a:rPr b="1" lang="sv-SE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lang="sv-SE" sz="12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157.8K</a:t>
            </a:r>
            <a:r>
              <a:rPr b="1" lang="sv-SE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impr.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sv-SE" sz="1200">
                <a:solidFill>
                  <a:schemeClr val="dk1"/>
                </a:solidFill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Tool: Buffer.com</a:t>
            </a:r>
            <a:endParaRPr/>
          </a:p>
        </p:txBody>
      </p:sp>
      <p:pic>
        <p:nvPicPr>
          <p:cNvPr descr="Bar chart with solid fill" id="194" name="Google Shape;194;p8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2370573" y="3935568"/>
            <a:ext cx="393253" cy="393324"/>
          </a:xfrm>
          <a:prstGeom prst="rect">
            <a:avLst/>
          </a:prstGeom>
          <a:noFill/>
          <a:ln>
            <a:noFill/>
          </a:ln>
        </p:spPr>
      </p:pic>
      <p:sp>
        <p:nvSpPr>
          <p:cNvPr id="195" name="Google Shape;195;p8"/>
          <p:cNvSpPr txBox="1"/>
          <p:nvPr/>
        </p:nvSpPr>
        <p:spPr>
          <a:xfrm>
            <a:off x="2740634" y="3960667"/>
            <a:ext cx="1306908" cy="212365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sv-SE" sz="1200">
                <a:solidFill>
                  <a:schemeClr val="lt1"/>
                </a:solidFill>
                <a:highlight>
                  <a:srgbClr val="FF0000"/>
                </a:highlight>
                <a:latin typeface="Calibri"/>
                <a:ea typeface="Calibri"/>
                <a:cs typeface="Calibri"/>
                <a:sym typeface="Calibri"/>
              </a:rPr>
              <a:t>17 May – 15 July 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sv-SE" sz="12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2 </a:t>
            </a:r>
            <a:r>
              <a:rPr b="1" lang="sv-SE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posts/day </a:t>
            </a:r>
            <a:br>
              <a:rPr b="1" lang="sv-SE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lang="sv-SE" sz="12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5</a:t>
            </a:r>
            <a:r>
              <a:rPr b="1" lang="sv-SE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days/week</a:t>
            </a:r>
            <a:br>
              <a:rPr b="1" lang="sv-SE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lang="sv-SE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W-E recycle</a:t>
            </a:r>
            <a:br>
              <a:rPr b="1" lang="sv-SE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lang="sv-SE" sz="12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r>
              <a:rPr b="1" lang="sv-SE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languages</a:t>
            </a:r>
            <a:br>
              <a:rPr b="1" lang="sv-SE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lang="sv-SE" sz="12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50</a:t>
            </a:r>
            <a:r>
              <a:rPr b="1" lang="sv-SE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own posts</a:t>
            </a:r>
            <a:br>
              <a:rPr b="1" lang="sv-SE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lang="sv-SE" sz="12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@</a:t>
            </a:r>
            <a:r>
              <a:rPr b="1" lang="sv-SE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affiliates</a:t>
            </a:r>
            <a:br>
              <a:rPr b="1" lang="sv-SE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lang="sv-SE" sz="12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@</a:t>
            </a:r>
            <a:r>
              <a:rPr b="1" lang="sv-SE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relevant target</a:t>
            </a:r>
            <a:br>
              <a:rPr b="1" lang="sv-SE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lang="sv-SE" sz="12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16.5K</a:t>
            </a:r>
            <a:r>
              <a:rPr b="1" lang="sv-SE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reach</a:t>
            </a:r>
            <a:br>
              <a:rPr b="1" lang="sv-SE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lang="sv-SE" sz="1200">
                <a:solidFill>
                  <a:schemeClr val="dk1"/>
                </a:solidFill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Tool: Buffer.com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6" name="Google Shape;196;p8"/>
          <p:cNvSpPr txBox="1"/>
          <p:nvPr/>
        </p:nvSpPr>
        <p:spPr>
          <a:xfrm>
            <a:off x="5248472" y="4022781"/>
            <a:ext cx="1944188" cy="23698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sv-SE" sz="1200">
                <a:solidFill>
                  <a:schemeClr val="lt1"/>
                </a:solidFill>
                <a:highlight>
                  <a:srgbClr val="FF0000"/>
                </a:highlight>
                <a:latin typeface="Calibri"/>
                <a:ea typeface="Calibri"/>
                <a:cs typeface="Calibri"/>
                <a:sym typeface="Calibri"/>
              </a:rPr>
              <a:t>17 May – 12 July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sv-SE" sz="12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1 </a:t>
            </a:r>
            <a:r>
              <a:rPr b="1" lang="sv-SE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edition/week </a:t>
            </a:r>
            <a:br>
              <a:rPr b="1" lang="sv-SE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lang="sv-SE" sz="12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10</a:t>
            </a:r>
            <a:r>
              <a:rPr b="1" lang="sv-SE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editions</a:t>
            </a:r>
            <a:br>
              <a:rPr b="1" lang="sv-SE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lang="sv-SE" sz="12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r>
              <a:rPr b="1" lang="sv-SE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languages</a:t>
            </a:r>
            <a:br>
              <a:rPr b="1" lang="sv-SE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lang="sv-SE" sz="12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CTA </a:t>
            </a:r>
            <a:r>
              <a:rPr b="1" lang="sv-SE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share video</a:t>
            </a:r>
            <a:br>
              <a:rPr b="1" lang="sv-SE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lang="sv-SE" sz="12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1282</a:t>
            </a:r>
            <a:r>
              <a:rPr b="1" lang="sv-SE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recipients</a:t>
            </a:r>
            <a:br>
              <a:rPr b="1" lang="sv-SE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lang="sv-SE" sz="12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25%</a:t>
            </a:r>
            <a:r>
              <a:rPr b="1" lang="sv-SE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average unique open</a:t>
            </a:r>
            <a:br>
              <a:rPr b="1" lang="sv-SE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lang="sv-SE" sz="12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4,86% </a:t>
            </a:r>
            <a:r>
              <a:rPr b="1" lang="sv-SE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average cliks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sv-SE" sz="1200">
                <a:solidFill>
                  <a:schemeClr val="dk1"/>
                </a:solidFill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Tool: CRM4.dynamics</a:t>
            </a:r>
            <a:endParaRPr b="1" sz="1800">
              <a:solidFill>
                <a:schemeClr val="dk1"/>
              </a:solidFill>
              <a:highlight>
                <a:srgbClr val="FFFF00"/>
              </a:highlight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br>
              <a:rPr b="1" lang="sv-SE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Bar chart with solid fill" id="197" name="Google Shape;197;p8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4855219" y="3973536"/>
            <a:ext cx="393253" cy="3933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9"/>
          <p:cNvSpPr txBox="1"/>
          <p:nvPr/>
        </p:nvSpPr>
        <p:spPr>
          <a:xfrm>
            <a:off x="309456" y="314656"/>
            <a:ext cx="8270536" cy="55399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A5608"/>
              </a:buClr>
              <a:buSzPts val="3000"/>
              <a:buFont typeface="Stardos Stencil"/>
              <a:buNone/>
            </a:pPr>
            <a:r>
              <a:rPr b="0" i="0" lang="sv-SE" sz="3000">
                <a:solidFill>
                  <a:srgbClr val="EA5608"/>
                </a:solidFill>
                <a:latin typeface="Stardos Stencil"/>
                <a:ea typeface="Stardos Stencil"/>
                <a:cs typeface="Stardos Stencil"/>
                <a:sym typeface="Stardos Stencil"/>
              </a:rPr>
              <a:t>Some reflections and open questions…</a:t>
            </a:r>
            <a:endParaRPr b="0" i="0" sz="3000">
              <a:solidFill>
                <a:srgbClr val="EA5608"/>
              </a:solidFill>
              <a:latin typeface="Stardos Stencil"/>
              <a:ea typeface="Stardos Stencil"/>
              <a:cs typeface="Stardos Stencil"/>
              <a:sym typeface="Stardos Stencil"/>
            </a:endParaRPr>
          </a:p>
        </p:txBody>
      </p:sp>
      <p:sp>
        <p:nvSpPr>
          <p:cNvPr id="203" name="Google Shape;203;p9"/>
          <p:cNvSpPr txBox="1"/>
          <p:nvPr/>
        </p:nvSpPr>
        <p:spPr>
          <a:xfrm>
            <a:off x="2897976" y="2348880"/>
            <a:ext cx="5085457" cy="286232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sv-SE" sz="12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Twitter</a:t>
            </a:r>
            <a:r>
              <a:rPr b="1" lang="sv-SE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seems to be THE platform to be when it comes to advocacy campaigning...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sv-SE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But what about </a:t>
            </a:r>
            <a:r>
              <a:rPr b="1" lang="sv-SE" sz="12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Facebook</a:t>
            </a:r>
            <a:r>
              <a:rPr b="1" lang="sv-SE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?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sv-SE" sz="12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Whatsapp</a:t>
            </a:r>
            <a:r>
              <a:rPr b="1" lang="sv-SE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groups have proven to be very useful for internal communication, good complement to emailing.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sv-SE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Affiliates’ sense of </a:t>
            </a:r>
            <a:r>
              <a:rPr b="1" lang="sv-SE" sz="12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ownership</a:t>
            </a:r>
            <a:r>
              <a:rPr b="1" lang="sv-SE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of the campaign generates messages that are truly connected with their realities.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sv-SE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Making the narrative as </a:t>
            </a:r>
            <a:r>
              <a:rPr b="1" lang="sv-SE" sz="12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accessible</a:t>
            </a:r>
            <a:r>
              <a:rPr b="1" lang="sv-SE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– jargong free – as possible is still a challenge... And helps bringing the message through despite </a:t>
            </a:r>
            <a:r>
              <a:rPr b="1" lang="sv-SE" sz="12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language barriers</a:t>
            </a:r>
            <a:r>
              <a:rPr b="1" lang="sv-SE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...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200">
              <a:solidFill>
                <a:schemeClr val="lt1"/>
              </a:solidFill>
              <a:highlight>
                <a:srgbClr val="FF0000"/>
              </a:highlight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dea with solid fill" id="204" name="Google Shape;204;p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87624" y="2706886"/>
            <a:ext cx="1584176" cy="15841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2017-04-04T14:57:15Z</dcterms:created>
  <dc:creator>Astor, Evelyn</dc:creato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0x010100119A92112669B848BFA7DCDFDDF11A3B</vt:lpwstr>
  </property>
  <property fmtid="{D5CDD505-2E9C-101B-9397-08002B2CF9AE}" pid="3" name="AuthorIds_UIVersion_1536">
    <vt:lpwstr>16</vt:lpwstr>
  </property>
</Properties>
</file>