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12192000"/>
  <p:notesSz cx="6858000" cy="9144000"/>
  <p:embeddedFontLst>
    <p:embeddedFont>
      <p:font typeface="Poppins"/>
      <p:regular r:id="rId16"/>
      <p:bold r:id="rId17"/>
      <p:italic r:id="rId18"/>
      <p:boldItalic r:id="rId19"/>
    </p:embeddedFont>
    <p:embeddedFont>
      <p:font typeface="Lato"/>
      <p:regular r:id="rId20"/>
      <p:bold r:id="rId21"/>
      <p:italic r:id="rId22"/>
      <p:boldItalic r:id="rId23"/>
    </p:embeddedFont>
    <p:embeddedFont>
      <p:font typeface="Montserrat"/>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8" roundtripDataSignature="AMtx7mhDy5ed2YF52iaIt5Au2mRy1/2Ia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Cpde Staff"/>
  <p:cmAuthor clrIdx="1" id="1" initials="" lastIdx="1" name="Heleen Vandevoort"/>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22" Type="http://schemas.openxmlformats.org/officeDocument/2006/relationships/font" Target="fonts/Lato-italic.fntdata"/><Relationship Id="rId21" Type="http://schemas.openxmlformats.org/officeDocument/2006/relationships/font" Target="fonts/Lato-bold.fntdata"/><Relationship Id="rId24" Type="http://schemas.openxmlformats.org/officeDocument/2006/relationships/font" Target="fonts/Montserrat-regular.fntdata"/><Relationship Id="rId23" Type="http://schemas.openxmlformats.org/officeDocument/2006/relationships/font" Target="fonts/Lato-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italic.fntdata"/><Relationship Id="rId25" Type="http://schemas.openxmlformats.org/officeDocument/2006/relationships/font" Target="fonts/Montserrat-bold.fntdata"/><Relationship Id="rId28" Type="http://customschemas.google.com/relationships/presentationmetadata" Target="metadata"/><Relationship Id="rId27" Type="http://schemas.openxmlformats.org/officeDocument/2006/relationships/font" Target="fonts/Montserrat-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oppins-bold.fntdata"/><Relationship Id="rId16" Type="http://schemas.openxmlformats.org/officeDocument/2006/relationships/font" Target="fonts/Poppins-regular.fntdata"/><Relationship Id="rId19" Type="http://schemas.openxmlformats.org/officeDocument/2006/relationships/font" Target="fonts/Poppins-boldItalic.fntdata"/><Relationship Id="rId18" Type="http://schemas.openxmlformats.org/officeDocument/2006/relationships/font" Target="fonts/Poppins-italic.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1-10-12T06:20:52.894">
    <p:pos x="138" y="1164"/>
    <p:text>Note that in the SEO presentation, there is a reference to the structure of a news story. We could put it here instead.</p:text>
    <p:extLst>
      <p:ext uri="{C676402C-5697-4E1C-873F-D02D1690AC5C}">
        <p15:threadingInfo timeZoneBias="0"/>
      </p:ext>
      <p:ext uri="http://customooxmlschemas.google.com/">
        <go:slidesCustomData xmlns:go="http://customooxmlschemas.google.com/" commentPostId="AAAAQ2vjVBs"/>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1-09-22T01:59:47.127">
    <p:pos x="10" y="10"/>
    <p:text>I was thinking an exercise similar to the one in the Aid Observatorio handbook but more basic. instead of Aid and Development Effectiveness Issue, we can put CPDE Advocacy Issue and consider removing some parts so that exercise is not too long and off-tangent I.e. Vision of Change (since I assume that this has already been discussed enough) and milestones</p:text>
    <p:extLst>
      <p:ext uri="{C676402C-5697-4E1C-873F-D02D1690AC5C}">
        <p15:threadingInfo timeZoneBias="0"/>
      </p:ext>
      <p:ext uri="http://customooxmlschemas.google.com/">
        <go:slidesCustomData xmlns:go="http://customooxmlschemas.google.com/" commentPostId="AAAAQqAvqQw"/>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f71c33d9ee_1_0: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f71c33d9ee_1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2000"/>
              <a:t>Not going to go over any social media strategies or media relations techniques since this is information that you either already know or can easily find online. Instead I am going to focus specifically on how we as the Global Secretariat can advance our collaboration and share resources and know-how to amplify our collective voices </a:t>
            </a:r>
            <a:endParaRPr sz="2000"/>
          </a:p>
        </p:txBody>
      </p:sp>
      <p:sp>
        <p:nvSpPr>
          <p:cNvPr id="90" name="Google Shape;90;gf71c33d9ee_1_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f71c33d9ee_1_188: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gf71c33d9ee_1_18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8000"/>
          </a:p>
        </p:txBody>
      </p:sp>
      <p:sp>
        <p:nvSpPr>
          <p:cNvPr id="183" name="Google Shape;183;gf71c33d9ee_1_18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 As a platform, we advocate on a global level but the aim is to work for social transformation at the national and local level. </a:t>
            </a:r>
            <a:endParaRPr/>
          </a:p>
          <a:p>
            <a:pPr indent="0" lvl="0" marL="0" rtl="0" algn="l">
              <a:spcBef>
                <a:spcPts val="0"/>
              </a:spcBef>
              <a:spcAft>
                <a:spcPts val="0"/>
              </a:spcAft>
              <a:buNone/>
            </a:pPr>
            <a:r>
              <a:rPr lang="en-GB"/>
              <a:t>- As a global civil society advocacy platform it’s easy to lose sight of the relevance of our adocacy in a local context since we try to frame issues in the most inclusive way possible at a global level </a:t>
            </a:r>
            <a:endParaRPr/>
          </a:p>
          <a:p>
            <a:pPr indent="0" lvl="0" marL="0" rtl="0" algn="l">
              <a:spcBef>
                <a:spcPts val="0"/>
              </a:spcBef>
              <a:spcAft>
                <a:spcPts val="0"/>
              </a:spcAft>
              <a:buNone/>
            </a:pPr>
            <a:r>
              <a:rPr lang="en-GB"/>
              <a:t>- So when thinking about the relevance of our advocacy issues in people’s day-to-day lives,  communities across the world have felt the devastating effects of Covid, especially marginalized groups; almost every country is experiencing a shrinking of civic space; climate change and environmental degradation affects everyone across the world = these are all very relevant and timely issues that need to be transmitted to the public in an accessible way. And they are also issues that can be projected with greater strength by unifying organisations across the globe through platforms like CPDE. </a:t>
            </a:r>
            <a:endParaRPr/>
          </a:p>
        </p:txBody>
      </p:sp>
      <p:sp>
        <p:nvSpPr>
          <p:cNvPr id="101" name="Google Shape;10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Calibri"/>
              <a:buNone/>
            </a:pPr>
            <a:r>
              <a:rPr lang="en-GB">
                <a:solidFill>
                  <a:schemeClr val="lt1"/>
                </a:solidFill>
              </a:rPr>
              <a:t> You can provide the Global Secretariat with the information needed to produce a piece on your organisation's activities or updates, for sharing with the rest of our members</a:t>
            </a:r>
            <a:endParaRPr>
              <a:solidFill>
                <a:schemeClr val="lt1"/>
              </a:solidFill>
            </a:endParaRPr>
          </a:p>
          <a:p>
            <a:pPr indent="0" lvl="0" marL="0" rtl="0" algn="l">
              <a:spcBef>
                <a:spcPts val="0"/>
              </a:spcBef>
              <a:spcAft>
                <a:spcPts val="0"/>
              </a:spcAft>
              <a:buClr>
                <a:schemeClr val="dk1"/>
              </a:buClr>
              <a:buSzPts val="1100"/>
              <a:buFont typeface="Arial"/>
              <a:buNone/>
            </a:pPr>
            <a:r>
              <a:rPr i="1" lang="en-GB">
                <a:latin typeface="Montserrat"/>
                <a:ea typeface="Montserrat"/>
                <a:cs typeface="Montserrat"/>
                <a:sym typeface="Montserrat"/>
              </a:rPr>
              <a:t>Event information sheet - provide the Global Secretariat with the information needed to produce a piece on your organisation's activity/update, for sharing with the rest of our members in over a hundred countries. </a:t>
            </a:r>
            <a:endParaRPr>
              <a:latin typeface="Montserrat"/>
              <a:ea typeface="Montserrat"/>
              <a:cs typeface="Montserrat"/>
              <a:sym typeface="Montserrat"/>
            </a:endParaRPr>
          </a:p>
          <a:p>
            <a:pPr indent="0" lvl="0" marL="0" rtl="0" algn="l">
              <a:spcBef>
                <a:spcPts val="0"/>
              </a:spcBef>
              <a:spcAft>
                <a:spcPts val="0"/>
              </a:spcAft>
              <a:buNone/>
            </a:pPr>
            <a:r>
              <a:t/>
            </a:r>
            <a:endParaRPr/>
          </a:p>
        </p:txBody>
      </p:sp>
      <p:sp>
        <p:nvSpPr>
          <p:cNvPr id="126" name="Google Shape;12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GB"/>
              <a:t>Step 2: for example, if it is research paper on shrinking civic space you participated in, think specifically about your country’s results and how these results provide evidence on how certain issues are improving or worsening and whether your country is part of a global trend or an outlier in the study</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Step 4: to find new journalists, consider searching  through twitter by using relevant hashtags and searching the connections of relevant people you follow</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Step 5: Press release structures are outlined in the resources available</a:t>
            </a:r>
            <a:endParaRPr/>
          </a:p>
        </p:txBody>
      </p:sp>
      <p:sp>
        <p:nvSpPr>
          <p:cNvPr id="136" name="Google Shape;13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GB"/>
              <a:t>Proximity - relevance to their lives</a:t>
            </a:r>
            <a:endParaRPr/>
          </a:p>
          <a:p>
            <a:pPr indent="0" lvl="0" marL="0" rtl="0" algn="l">
              <a:spcBef>
                <a:spcPts val="0"/>
              </a:spcBef>
              <a:spcAft>
                <a:spcPts val="0"/>
              </a:spcAft>
              <a:buNone/>
            </a:pPr>
            <a:r>
              <a:rPr lang="en-GB"/>
              <a:t>Human interest - individual stories are more powerful than numbers; wanting to put a face to social issues comes naturally </a:t>
            </a:r>
            <a:endParaRPr/>
          </a:p>
          <a:p>
            <a:pPr indent="0" lvl="0" marL="0" rtl="0" algn="l">
              <a:spcBef>
                <a:spcPts val="0"/>
              </a:spcBef>
              <a:spcAft>
                <a:spcPts val="0"/>
              </a:spcAft>
              <a:buNone/>
            </a:pPr>
            <a:r>
              <a:rPr lang="en-GB"/>
              <a:t>Evidence-based - providing data as evidence is necessary to back-up our calls to action and </a:t>
            </a:r>
            <a:r>
              <a:rPr lang="en-GB"/>
              <a:t>principles</a:t>
            </a:r>
            <a:endParaRPr/>
          </a:p>
          <a:p>
            <a:pPr indent="0" lvl="0" marL="0" rtl="0" algn="l">
              <a:spcBef>
                <a:spcPts val="0"/>
              </a:spcBef>
              <a:spcAft>
                <a:spcPts val="0"/>
              </a:spcAft>
              <a:buNone/>
            </a:pPr>
            <a:r>
              <a:rPr lang="en-GB"/>
              <a:t>AND...</a:t>
            </a:r>
            <a:endParaRPr/>
          </a:p>
          <a:p>
            <a:pPr indent="0" lvl="0" marL="0" rtl="0" algn="l">
              <a:spcBef>
                <a:spcPts val="0"/>
              </a:spcBef>
              <a:spcAft>
                <a:spcPts val="0"/>
              </a:spcAft>
              <a:buNone/>
            </a:pPr>
            <a:r>
              <a:rPr lang="en-GB"/>
              <a:t>A strong call to action answers the question that many people have when they read about social issues -- how can i get involved to make a difference?</a:t>
            </a:r>
            <a:endParaRPr/>
          </a:p>
          <a:p>
            <a:pPr indent="0" lvl="0" marL="0" rtl="0" algn="l">
              <a:spcBef>
                <a:spcPts val="0"/>
              </a:spcBef>
              <a:spcAft>
                <a:spcPts val="0"/>
              </a:spcAft>
              <a:buNone/>
            </a:pPr>
            <a:r>
              <a:rPr lang="en-GB"/>
              <a:t>In the upcoming presentation on Search Engine Optimization fanny will elaborate on how stories can be structured to generate a wider audience</a:t>
            </a:r>
            <a:endParaRPr/>
          </a:p>
        </p:txBody>
      </p:sp>
      <p:sp>
        <p:nvSpPr>
          <p:cNvPr id="145" name="Google Shape;14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f8df9aabb9_0_4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f8df9aabb9_0_44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Here are a few news sites that focus on human rights, grassroots struggles, labour issues, and social and environmental justice issues. Please contact us for  a more extensive list and to collaborate on news pitches </a:t>
            </a:r>
            <a:endParaRPr/>
          </a:p>
        </p:txBody>
      </p:sp>
      <p:sp>
        <p:nvSpPr>
          <p:cNvPr id="157" name="Google Shape;157;gf8df9aabb9_0_44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So this is a useful </a:t>
            </a:r>
            <a:r>
              <a:rPr lang="en-GB"/>
              <a:t>exercise</a:t>
            </a:r>
            <a:r>
              <a:rPr lang="en-GB"/>
              <a:t> to determine or simply to organize key advocacy issues </a:t>
            </a:r>
            <a:endParaRPr/>
          </a:p>
        </p:txBody>
      </p:sp>
      <p:sp>
        <p:nvSpPr>
          <p:cNvPr id="164" name="Google Shape;16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solidFill>
                  <a:schemeClr val="lt1"/>
                </a:solidFill>
              </a:rPr>
              <a:t>Here is a list of useful resources that contain step-by-step guides for contacting media, writing up press releases, communicating advocacy issues and so on. </a:t>
            </a:r>
            <a:endParaRPr/>
          </a:p>
        </p:txBody>
      </p:sp>
      <p:sp>
        <p:nvSpPr>
          <p:cNvPr id="173" name="Google Shape;17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p:cSld name="2_Slide">
    <p:spTree>
      <p:nvGrpSpPr>
        <p:cNvPr id="84" name="Shape 84"/>
        <p:cNvGrpSpPr/>
        <p:nvPr/>
      </p:nvGrpSpPr>
      <p:grpSpPr>
        <a:xfrm>
          <a:off x="0" y="0"/>
          <a:ext cx="0" cy="0"/>
          <a:chOff x="0" y="0"/>
          <a:chExt cx="0" cy="0"/>
        </a:xfrm>
      </p:grpSpPr>
      <p:sp>
        <p:nvSpPr>
          <p:cNvPr id="85" name="Google Shape;85;gf71c33d9ee_1_185"/>
          <p:cNvSpPr/>
          <p:nvPr>
            <p:ph idx="2" type="pic"/>
          </p:nvPr>
        </p:nvSpPr>
        <p:spPr>
          <a:xfrm>
            <a:off x="7428617" y="0"/>
            <a:ext cx="4763400" cy="6858000"/>
          </a:xfrm>
          <a:prstGeom prst="rect">
            <a:avLst/>
          </a:prstGeom>
          <a:solidFill>
            <a:srgbClr val="F2F2F2"/>
          </a:solidFill>
          <a:ln>
            <a:noFill/>
          </a:ln>
        </p:spPr>
      </p:sp>
      <p:sp>
        <p:nvSpPr>
          <p:cNvPr id="86" name="Google Shape;86;gf71c33d9ee_1_185"/>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lvl1pPr lvl="0" rtl="0">
              <a:buNone/>
              <a:defRPr sz="1600">
                <a:solidFill>
                  <a:schemeClr val="dk1"/>
                </a:solidFill>
              </a:defRPr>
            </a:lvl1pPr>
            <a:lvl2pPr lvl="1" rtl="0">
              <a:buNone/>
              <a:defRPr sz="1600">
                <a:solidFill>
                  <a:schemeClr val="dk1"/>
                </a:solidFill>
              </a:defRPr>
            </a:lvl2pPr>
            <a:lvl3pPr lvl="2" rtl="0">
              <a:buNone/>
              <a:defRPr sz="1600">
                <a:solidFill>
                  <a:schemeClr val="dk1"/>
                </a:solidFill>
              </a:defRPr>
            </a:lvl3pPr>
            <a:lvl4pPr lvl="3" rtl="0">
              <a:buNone/>
              <a:defRPr sz="1600">
                <a:solidFill>
                  <a:schemeClr val="dk1"/>
                </a:solidFill>
              </a:defRPr>
            </a:lvl4pPr>
            <a:lvl5pPr lvl="4" rtl="0">
              <a:buNone/>
              <a:defRPr sz="1600">
                <a:solidFill>
                  <a:schemeClr val="dk1"/>
                </a:solidFill>
              </a:defRPr>
            </a:lvl5pPr>
            <a:lvl6pPr lvl="5" rtl="0">
              <a:buNone/>
              <a:defRPr sz="1600">
                <a:solidFill>
                  <a:schemeClr val="dk1"/>
                </a:solidFill>
              </a:defRPr>
            </a:lvl6pPr>
            <a:lvl7pPr lvl="6" rtl="0">
              <a:buNone/>
              <a:defRPr sz="1600">
                <a:solidFill>
                  <a:schemeClr val="dk1"/>
                </a:solidFill>
              </a:defRPr>
            </a:lvl7pPr>
            <a:lvl8pPr lvl="7" rtl="0">
              <a:buNone/>
              <a:defRPr sz="1600">
                <a:solidFill>
                  <a:schemeClr val="dk1"/>
                </a:solidFill>
              </a:defRPr>
            </a:lvl8pPr>
            <a:lvl9pPr lvl="8" rtl="0">
              <a:buNone/>
              <a:defRPr sz="1600">
                <a:solidFill>
                  <a:schemeClr val="dk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1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0"/>
          <p:cNvSpPr/>
          <p:nvPr>
            <p:ph idx="2" type="pic"/>
          </p:nvPr>
        </p:nvSpPr>
        <p:spPr>
          <a:xfrm>
            <a:off x="5183188" y="987425"/>
            <a:ext cx="6172200" cy="4873625"/>
          </a:xfrm>
          <a:prstGeom prst="rect">
            <a:avLst/>
          </a:prstGeom>
          <a:noFill/>
          <a:ln>
            <a:noFill/>
          </a:ln>
        </p:spPr>
      </p:sp>
      <p:sp>
        <p:nvSpPr>
          <p:cNvPr id="68" name="Google Shape;68;p2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1" Type="http://schemas.openxmlformats.org/officeDocument/2006/relationships/hyperlink" Target="https://drive.google.com/drive/folders/19Zn0LdEnRvr3JYahQWFSUJg_2WT4wYOv" TargetMode="External"/><Relationship Id="rId10" Type="http://schemas.openxmlformats.org/officeDocument/2006/relationships/image" Target="../media/image7.png"/><Relationship Id="rId13" Type="http://schemas.openxmlformats.org/officeDocument/2006/relationships/hyperlink" Target="https://drive.google.com/drive/folders/1n7QBUYJSkaDZCb4YTlrXY99aW3K3D9wj" TargetMode="External"/><Relationship Id="rId12" Type="http://schemas.openxmlformats.org/officeDocument/2006/relationships/hyperlink" Target="https://drive.google.com/drive/folders/19Zn0LdEnRvr3JYahQWFSUJg_2WT4wYOv" TargetMode="External"/><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csopartnership.org/resource/shrinking-civic-space-cards/" TargetMode="External"/><Relationship Id="rId4" Type="http://schemas.openxmlformats.org/officeDocument/2006/relationships/hyperlink" Target="https://csopartnership.org/resource/shrinking-civic-space-cards/" TargetMode="External"/><Relationship Id="rId9" Type="http://schemas.openxmlformats.org/officeDocument/2006/relationships/image" Target="../media/image9.png"/><Relationship Id="rId5" Type="http://schemas.openxmlformats.org/officeDocument/2006/relationships/image" Target="../media/image2.jpg"/><Relationship Id="rId6" Type="http://schemas.openxmlformats.org/officeDocument/2006/relationships/image" Target="../media/image4.jpg"/><Relationship Id="rId7" Type="http://schemas.openxmlformats.org/officeDocument/2006/relationships/image" Target="../media/image3.jpg"/><Relationship Id="rId8" Type="http://schemas.openxmlformats.org/officeDocument/2006/relationships/hyperlink" Target="https://drive.google.com/drive/folders/1REwznmAVg5TTeIHlRaHejRJbl3pbc9YJ"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hyperlink" Target="https://docs.google.com/document/d/16fwx7ATP1n_vS6Kste-_Q42wfaFjzUpz/edit?usp=sharing&amp;ouid=101587843510290933398&amp;rtpof=true&amp;sd=tru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comments" Target="../comments/comment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www.openglobalrights.org" TargetMode="External"/><Relationship Id="rId4" Type="http://schemas.openxmlformats.org/officeDocument/2006/relationships/hyperlink" Target="https://www.equaltimes.org" TargetMode="External"/><Relationship Id="rId5" Type="http://schemas.openxmlformats.org/officeDocument/2006/relationships/hyperlink" Target="https://groundswellnews.com" TargetMode="External"/><Relationship Id="rId6" Type="http://schemas.openxmlformats.org/officeDocument/2006/relationships/hyperlink" Target="https://www.thenewhumanitarian.org" TargetMode="External"/><Relationship Id="rId7" Type="http://schemas.openxmlformats.org/officeDocument/2006/relationships/hyperlink" Target="https://mongabay.or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omments" Target="../comments/commen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1" Type="http://schemas.openxmlformats.org/officeDocument/2006/relationships/image" Target="../media/image13.png"/><Relationship Id="rId10"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www.civicus.org/documents/toolkits/media-handbook.pdf" TargetMode="External"/><Relationship Id="rId4" Type="http://schemas.openxmlformats.org/officeDocument/2006/relationships/hyperlink" Target="https://realityofaid.org/cso-aid-observatorio/the-handbook/" TargetMode="External"/><Relationship Id="rId9" Type="http://schemas.openxmlformats.org/officeDocument/2006/relationships/image" Target="../media/image15.png"/><Relationship Id="rId5" Type="http://schemas.openxmlformats.org/officeDocument/2006/relationships/hyperlink" Target="https://www.civicspace.eu/upload/library/media-relations-guide-for-civil-society-organisations-5d62947241ed5.pdf" TargetMode="External"/><Relationship Id="rId6" Type="http://schemas.openxmlformats.org/officeDocument/2006/relationships/hyperlink" Target="https://www.google.com/url?sa=t&amp;rct=j&amp;q=&amp;esrc=s&amp;source=web&amp;cd=&amp;ved=2ahUKEwiskKiSl5HzAhUL4OAKHY0JCUgQFnoECAIQAQ&amp;url=https%3A%2F%2Fwww.stgm.org.tr%2Fsites%2Fdefault%2Ffiles%2F2020-09%2Fmedia-relations-manual-for-civil-society-organisations.pdf&amp;usg=AOvVaw1D9Kmn2mlCgAZaUYhVZGi_" TargetMode="External"/><Relationship Id="rId7" Type="http://schemas.openxmlformats.org/officeDocument/2006/relationships/hyperlink" Target="https://pomed.org/civil-society-cheat-sheet-social-media/" TargetMode="External"/><Relationship Id="rId8" Type="http://schemas.openxmlformats.org/officeDocument/2006/relationships/hyperlink" Target="https://www.civicus.org/index.php/media-resources/resources/toolkits/2746-guide-to-reporting-civic-spac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gf71c33d9ee_1_0"/>
          <p:cNvSpPr txBox="1"/>
          <p:nvPr/>
        </p:nvSpPr>
        <p:spPr>
          <a:xfrm>
            <a:off x="8091440" y="716934"/>
            <a:ext cx="3958200" cy="2262600"/>
          </a:xfrm>
          <a:prstGeom prst="rect">
            <a:avLst/>
          </a:prstGeom>
          <a:noFill/>
          <a:ln>
            <a:noFill/>
          </a:ln>
        </p:spPr>
        <p:txBody>
          <a:bodyPr anchorCtr="0" anchor="t" bIns="22850" lIns="45725" spcFirstLastPara="1" rIns="45725" wrap="square" tIns="22850">
            <a:spAutoFit/>
          </a:bodyPr>
          <a:lstStyle/>
          <a:p>
            <a:pPr indent="0" lvl="0" marL="0" marR="0" rtl="0" algn="l">
              <a:spcBef>
                <a:spcPts val="0"/>
              </a:spcBef>
              <a:spcAft>
                <a:spcPts val="0"/>
              </a:spcAft>
              <a:buNone/>
            </a:pPr>
            <a:r>
              <a:rPr b="1" lang="en-GB" sz="3600">
                <a:solidFill>
                  <a:srgbClr val="92D050"/>
                </a:solidFill>
                <a:latin typeface="Poppins"/>
                <a:ea typeface="Poppins"/>
                <a:cs typeface="Poppins"/>
                <a:sym typeface="Poppins"/>
              </a:rPr>
              <a:t>Social Media Engagement and Media Relations</a:t>
            </a:r>
            <a:endParaRPr sz="3600">
              <a:solidFill>
                <a:schemeClr val="dk2"/>
              </a:solidFill>
              <a:latin typeface="Poppins"/>
              <a:ea typeface="Poppins"/>
              <a:cs typeface="Poppins"/>
              <a:sym typeface="Poppins"/>
            </a:endParaRPr>
          </a:p>
        </p:txBody>
      </p:sp>
      <p:sp>
        <p:nvSpPr>
          <p:cNvPr id="93" name="Google Shape;93;gf71c33d9ee_1_0"/>
          <p:cNvSpPr/>
          <p:nvPr/>
        </p:nvSpPr>
        <p:spPr>
          <a:xfrm flipH="1">
            <a:off x="3381429" y="625732"/>
            <a:ext cx="152400" cy="5525700"/>
          </a:xfrm>
          <a:prstGeom prst="rect">
            <a:avLst/>
          </a:prstGeom>
          <a:solidFill>
            <a:srgbClr val="92D050"/>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4" name="Google Shape;94;gf71c33d9ee_1_0"/>
          <p:cNvSpPr txBox="1"/>
          <p:nvPr/>
        </p:nvSpPr>
        <p:spPr>
          <a:xfrm>
            <a:off x="624602" y="762313"/>
            <a:ext cx="2424300" cy="1051800"/>
          </a:xfrm>
          <a:prstGeom prst="rect">
            <a:avLst/>
          </a:prstGeom>
          <a:noFill/>
          <a:ln>
            <a:noFill/>
          </a:ln>
        </p:spPr>
        <p:txBody>
          <a:bodyPr anchorCtr="0" anchor="t" bIns="54350" lIns="108725" spcFirstLastPara="1" rIns="108725" wrap="square" tIns="54350">
            <a:spAutoFit/>
          </a:bodyPr>
          <a:lstStyle/>
          <a:p>
            <a:pPr indent="0" lvl="0" marL="0" marR="0" rtl="0" algn="r">
              <a:lnSpc>
                <a:spcPct val="120000"/>
              </a:lnSpc>
              <a:spcBef>
                <a:spcPts val="0"/>
              </a:spcBef>
              <a:spcAft>
                <a:spcPts val="0"/>
              </a:spcAft>
              <a:buClr>
                <a:schemeClr val="dk2"/>
              </a:buClr>
              <a:buSzPts val="1800"/>
              <a:buFont typeface="Arial"/>
              <a:buNone/>
            </a:pPr>
            <a:r>
              <a:rPr b="0" lang="en-GB" sz="1800" u="none">
                <a:solidFill>
                  <a:schemeClr val="dk2"/>
                </a:solidFill>
                <a:latin typeface="Lato"/>
                <a:ea typeface="Lato"/>
                <a:cs typeface="Lato"/>
                <a:sym typeface="Lato"/>
              </a:rPr>
              <a:t>CSO Partnership for Development Effectiveness</a:t>
            </a:r>
            <a:endParaRPr sz="700"/>
          </a:p>
        </p:txBody>
      </p:sp>
      <p:pic>
        <p:nvPicPr>
          <p:cNvPr id="95" name="Google Shape;95;gf71c33d9ee_1_0"/>
          <p:cNvPicPr preferRelativeResize="0"/>
          <p:nvPr/>
        </p:nvPicPr>
        <p:blipFill rotWithShape="1">
          <a:blip r:embed="rId3">
            <a:alphaModFix/>
          </a:blip>
          <a:srcRect b="0" l="0" r="0" t="0"/>
          <a:stretch/>
        </p:blipFill>
        <p:spPr>
          <a:xfrm>
            <a:off x="900780" y="4749499"/>
            <a:ext cx="2286000" cy="1526610"/>
          </a:xfrm>
          <a:prstGeom prst="rect">
            <a:avLst/>
          </a:prstGeom>
          <a:noFill/>
          <a:ln>
            <a:noFill/>
          </a:ln>
        </p:spPr>
      </p:pic>
      <p:pic>
        <p:nvPicPr>
          <p:cNvPr id="96" name="Google Shape;96;gf71c33d9ee_1_0"/>
          <p:cNvPicPr preferRelativeResize="0"/>
          <p:nvPr/>
        </p:nvPicPr>
        <p:blipFill rotWithShape="1">
          <a:blip r:embed="rId4">
            <a:alphaModFix/>
          </a:blip>
          <a:srcRect b="0" l="0" r="0" t="0"/>
          <a:stretch/>
        </p:blipFill>
        <p:spPr>
          <a:xfrm>
            <a:off x="4098654" y="579335"/>
            <a:ext cx="3714723" cy="5572083"/>
          </a:xfrm>
          <a:prstGeom prst="rect">
            <a:avLst/>
          </a:prstGeom>
          <a:noFill/>
          <a:ln>
            <a:noFill/>
          </a:ln>
        </p:spPr>
      </p:pic>
      <p:sp>
        <p:nvSpPr>
          <p:cNvPr id="97" name="Google Shape;97;gf71c33d9ee_1_0"/>
          <p:cNvSpPr txBox="1"/>
          <p:nvPr>
            <p:ph idx="12" type="sldNum"/>
          </p:nvPr>
        </p:nvSpPr>
        <p:spPr>
          <a:xfrm>
            <a:off x="11409045" y="6333134"/>
            <a:ext cx="731700" cy="525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gf71c33d9ee_1_188"/>
          <p:cNvSpPr txBox="1"/>
          <p:nvPr/>
        </p:nvSpPr>
        <p:spPr>
          <a:xfrm>
            <a:off x="8233717" y="483767"/>
            <a:ext cx="3958200" cy="600300"/>
          </a:xfrm>
          <a:prstGeom prst="rect">
            <a:avLst/>
          </a:prstGeom>
          <a:noFill/>
          <a:ln>
            <a:noFill/>
          </a:ln>
        </p:spPr>
        <p:txBody>
          <a:bodyPr anchorCtr="0" anchor="t" bIns="22850" lIns="45725" spcFirstLastPara="1" rIns="45725" wrap="square" tIns="22850">
            <a:spAutoFit/>
          </a:bodyPr>
          <a:lstStyle/>
          <a:p>
            <a:pPr indent="0" lvl="0" marL="0" marR="0" rtl="0" algn="l">
              <a:spcBef>
                <a:spcPts val="0"/>
              </a:spcBef>
              <a:spcAft>
                <a:spcPts val="0"/>
              </a:spcAft>
              <a:buNone/>
            </a:pPr>
            <a:r>
              <a:rPr b="1" lang="en-GB" sz="3600">
                <a:solidFill>
                  <a:srgbClr val="92D050"/>
                </a:solidFill>
                <a:latin typeface="Poppins"/>
                <a:ea typeface="Poppins"/>
                <a:cs typeface="Poppins"/>
                <a:sym typeface="Poppins"/>
              </a:rPr>
              <a:t>THANK YOU</a:t>
            </a:r>
            <a:endParaRPr sz="3600">
              <a:solidFill>
                <a:schemeClr val="dk2"/>
              </a:solidFill>
              <a:latin typeface="Poppins"/>
              <a:ea typeface="Poppins"/>
              <a:cs typeface="Poppins"/>
              <a:sym typeface="Poppins"/>
            </a:endParaRPr>
          </a:p>
        </p:txBody>
      </p:sp>
      <p:sp>
        <p:nvSpPr>
          <p:cNvPr id="186" name="Google Shape;186;gf71c33d9ee_1_188"/>
          <p:cNvSpPr/>
          <p:nvPr/>
        </p:nvSpPr>
        <p:spPr>
          <a:xfrm flipH="1">
            <a:off x="3381429" y="625732"/>
            <a:ext cx="152400" cy="5525700"/>
          </a:xfrm>
          <a:prstGeom prst="rect">
            <a:avLst/>
          </a:prstGeom>
          <a:solidFill>
            <a:srgbClr val="92D050"/>
          </a:solidFill>
          <a:ln>
            <a:noFill/>
          </a:ln>
        </p:spPr>
        <p:txBody>
          <a:bodyPr anchorCtr="0" anchor="ctr" bIns="22850" lIns="45725" spcFirstLastPara="1" rIns="45725" wrap="square" tIns="2285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87" name="Google Shape;187;gf71c33d9ee_1_188"/>
          <p:cNvSpPr txBox="1"/>
          <p:nvPr/>
        </p:nvSpPr>
        <p:spPr>
          <a:xfrm>
            <a:off x="624602" y="762313"/>
            <a:ext cx="2424300" cy="1051800"/>
          </a:xfrm>
          <a:prstGeom prst="rect">
            <a:avLst/>
          </a:prstGeom>
          <a:noFill/>
          <a:ln>
            <a:noFill/>
          </a:ln>
        </p:spPr>
        <p:txBody>
          <a:bodyPr anchorCtr="0" anchor="t" bIns="54350" lIns="108725" spcFirstLastPara="1" rIns="108725" wrap="square" tIns="54350">
            <a:spAutoFit/>
          </a:bodyPr>
          <a:lstStyle/>
          <a:p>
            <a:pPr indent="0" lvl="0" marL="0" marR="0" rtl="0" algn="r">
              <a:lnSpc>
                <a:spcPct val="120000"/>
              </a:lnSpc>
              <a:spcBef>
                <a:spcPts val="0"/>
              </a:spcBef>
              <a:spcAft>
                <a:spcPts val="0"/>
              </a:spcAft>
              <a:buClr>
                <a:schemeClr val="dk2"/>
              </a:buClr>
              <a:buSzPts val="1800"/>
              <a:buFont typeface="Arial"/>
              <a:buNone/>
            </a:pPr>
            <a:r>
              <a:rPr lang="en-GB" sz="1800">
                <a:solidFill>
                  <a:schemeClr val="dk2"/>
                </a:solidFill>
                <a:latin typeface="Lato"/>
                <a:ea typeface="Lato"/>
                <a:cs typeface="Lato"/>
                <a:sym typeface="Lato"/>
              </a:rPr>
              <a:t>CSO Partnership for Development Effectiveness</a:t>
            </a:r>
            <a:endParaRPr sz="700"/>
          </a:p>
        </p:txBody>
      </p:sp>
      <p:pic>
        <p:nvPicPr>
          <p:cNvPr id="188" name="Google Shape;188;gf71c33d9ee_1_188"/>
          <p:cNvPicPr preferRelativeResize="0"/>
          <p:nvPr/>
        </p:nvPicPr>
        <p:blipFill rotWithShape="1">
          <a:blip r:embed="rId3">
            <a:alphaModFix/>
          </a:blip>
          <a:srcRect b="0" l="0" r="0" t="0"/>
          <a:stretch/>
        </p:blipFill>
        <p:spPr>
          <a:xfrm>
            <a:off x="900780" y="4749499"/>
            <a:ext cx="2286000" cy="1526610"/>
          </a:xfrm>
          <a:prstGeom prst="rect">
            <a:avLst/>
          </a:prstGeom>
          <a:noFill/>
          <a:ln>
            <a:noFill/>
          </a:ln>
        </p:spPr>
      </p:pic>
      <p:pic>
        <p:nvPicPr>
          <p:cNvPr descr="A stack of newspapers&#10;&#10;Description automatically generated with low confidence" id="189" name="Google Shape;189;gf71c33d9ee_1_188"/>
          <p:cNvPicPr preferRelativeResize="0"/>
          <p:nvPr/>
        </p:nvPicPr>
        <p:blipFill rotWithShape="1">
          <a:blip r:embed="rId4">
            <a:alphaModFix/>
          </a:blip>
          <a:srcRect b="0" l="0" r="0" t="0"/>
          <a:stretch/>
        </p:blipFill>
        <p:spPr>
          <a:xfrm>
            <a:off x="3866424" y="579335"/>
            <a:ext cx="4179065" cy="5572085"/>
          </a:xfrm>
          <a:prstGeom prst="rect">
            <a:avLst/>
          </a:prstGeom>
          <a:noFill/>
          <a:ln>
            <a:noFill/>
          </a:ln>
        </p:spPr>
      </p:pic>
      <p:sp>
        <p:nvSpPr>
          <p:cNvPr id="190" name="Google Shape;190;gf71c33d9ee_1_188"/>
          <p:cNvSpPr txBox="1"/>
          <p:nvPr>
            <p:ph idx="12" type="sldNum"/>
          </p:nvPr>
        </p:nvSpPr>
        <p:spPr>
          <a:xfrm>
            <a:off x="5706008" y="3166567"/>
            <a:ext cx="366000" cy="2625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2" name="Shape 102"/>
        <p:cNvGrpSpPr/>
        <p:nvPr/>
      </p:nvGrpSpPr>
      <p:grpSpPr>
        <a:xfrm>
          <a:off x="0" y="0"/>
          <a:ext cx="0" cy="0"/>
          <a:chOff x="0" y="0"/>
          <a:chExt cx="0" cy="0"/>
        </a:xfrm>
      </p:grpSpPr>
      <p:sp>
        <p:nvSpPr>
          <p:cNvPr id="103" name="Google Shape;103;p3"/>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4" name="Google Shape;104;p3"/>
          <p:cNvSpPr txBox="1"/>
          <p:nvPr>
            <p:ph type="title"/>
          </p:nvPr>
        </p:nvSpPr>
        <p:spPr>
          <a:xfrm>
            <a:off x="227775" y="477450"/>
            <a:ext cx="5301300" cy="1956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15151"/>
              <a:buFont typeface="Calibri"/>
              <a:buNone/>
            </a:pPr>
            <a:r>
              <a:rPr b="1" lang="en-GB" sz="3300">
                <a:solidFill>
                  <a:srgbClr val="92D050"/>
                </a:solidFill>
                <a:latin typeface="Poppins"/>
                <a:ea typeface="Poppins"/>
                <a:cs typeface="Poppins"/>
                <a:sym typeface="Poppins"/>
              </a:rPr>
              <a:t>Uniting on our platform’s advocacy/campaigns</a:t>
            </a:r>
            <a:endParaRPr b="1" sz="3300">
              <a:solidFill>
                <a:srgbClr val="92D050"/>
              </a:solidFill>
              <a:latin typeface="Poppins"/>
              <a:ea typeface="Poppins"/>
              <a:cs typeface="Poppins"/>
              <a:sym typeface="Poppins"/>
            </a:endParaRPr>
          </a:p>
          <a:p>
            <a:pPr indent="0" lvl="0" marL="0" rtl="0" algn="l">
              <a:lnSpc>
                <a:spcPct val="90000"/>
              </a:lnSpc>
              <a:spcBef>
                <a:spcPts val="0"/>
              </a:spcBef>
              <a:spcAft>
                <a:spcPts val="0"/>
              </a:spcAft>
              <a:buClr>
                <a:schemeClr val="dk1"/>
              </a:buClr>
              <a:buSzPct val="30555"/>
              <a:buFont typeface="Arial"/>
              <a:buNone/>
            </a:pPr>
            <a:r>
              <a:t/>
            </a:r>
            <a:endParaRPr b="1" sz="3600">
              <a:solidFill>
                <a:srgbClr val="92D050"/>
              </a:solidFill>
              <a:latin typeface="Poppins"/>
              <a:ea typeface="Poppins"/>
              <a:cs typeface="Poppins"/>
              <a:sym typeface="Poppins"/>
            </a:endParaRPr>
          </a:p>
          <a:p>
            <a:pPr indent="0" lvl="0" marL="0" rtl="0" algn="l">
              <a:lnSpc>
                <a:spcPct val="90000"/>
              </a:lnSpc>
              <a:spcBef>
                <a:spcPts val="0"/>
              </a:spcBef>
              <a:spcAft>
                <a:spcPts val="0"/>
              </a:spcAft>
              <a:buClr>
                <a:schemeClr val="dk1"/>
              </a:buClr>
              <a:buSzPct val="105555"/>
              <a:buFont typeface="Calibri"/>
              <a:buNone/>
            </a:pPr>
            <a:r>
              <a:t/>
            </a:r>
            <a:endParaRPr b="1" sz="3600">
              <a:solidFill>
                <a:srgbClr val="92D050"/>
              </a:solidFill>
              <a:latin typeface="Poppins"/>
              <a:ea typeface="Poppins"/>
              <a:cs typeface="Poppins"/>
              <a:sym typeface="Poppins"/>
            </a:endParaRPr>
          </a:p>
        </p:txBody>
      </p:sp>
      <p:sp>
        <p:nvSpPr>
          <p:cNvPr id="105" name="Google Shape;105;p3"/>
          <p:cNvSpPr txBox="1"/>
          <p:nvPr>
            <p:ph idx="1" type="body"/>
          </p:nvPr>
        </p:nvSpPr>
        <p:spPr>
          <a:xfrm>
            <a:off x="411862" y="2247612"/>
            <a:ext cx="4243500" cy="3320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rPr lang="en-GB" sz="2000"/>
              <a:t>From global </a:t>
            </a:r>
            <a:r>
              <a:rPr b="1" lang="en-GB" sz="2000"/>
              <a:t>advocacy</a:t>
            </a:r>
            <a:r>
              <a:rPr lang="en-GB" sz="2000"/>
              <a:t> to local and national </a:t>
            </a:r>
            <a:r>
              <a:rPr b="1" lang="en-GB" sz="2000"/>
              <a:t>engagement</a:t>
            </a:r>
            <a:endParaRPr b="1" sz="2000"/>
          </a:p>
          <a:p>
            <a:pPr indent="-228600" lvl="1" marL="685800" rtl="0" algn="l">
              <a:lnSpc>
                <a:spcPct val="90000"/>
              </a:lnSpc>
              <a:spcBef>
                <a:spcPts val="500"/>
              </a:spcBef>
              <a:spcAft>
                <a:spcPts val="0"/>
              </a:spcAft>
              <a:buClr>
                <a:schemeClr val="dk1"/>
              </a:buClr>
              <a:buSzPts val="2000"/>
              <a:buChar char="•"/>
            </a:pPr>
            <a:r>
              <a:rPr lang="en-GB" sz="2000"/>
              <a:t>Leave no one behind (Covid, inclusive multistakeholder participation)</a:t>
            </a:r>
            <a:endParaRPr/>
          </a:p>
          <a:p>
            <a:pPr indent="-228600" lvl="1" marL="685800" rtl="0" algn="l">
              <a:lnSpc>
                <a:spcPct val="90000"/>
              </a:lnSpc>
              <a:spcBef>
                <a:spcPts val="500"/>
              </a:spcBef>
              <a:spcAft>
                <a:spcPts val="0"/>
              </a:spcAft>
              <a:buClr>
                <a:schemeClr val="dk1"/>
              </a:buClr>
              <a:buSzPts val="2000"/>
              <a:buChar char="•"/>
            </a:pPr>
            <a:r>
              <a:rPr lang="en-GB" sz="2000"/>
              <a:t>CSO Enabling Environment (Reverse Shrinking Civic Space, HRBA, FBA)</a:t>
            </a:r>
            <a:endParaRPr/>
          </a:p>
          <a:p>
            <a:pPr indent="-228600" lvl="1" marL="685800" rtl="0" algn="l">
              <a:lnSpc>
                <a:spcPct val="90000"/>
              </a:lnSpc>
              <a:spcBef>
                <a:spcPts val="500"/>
              </a:spcBef>
              <a:spcAft>
                <a:spcPts val="0"/>
              </a:spcAft>
              <a:buClr>
                <a:schemeClr val="dk1"/>
              </a:buClr>
              <a:buSzPts val="2000"/>
              <a:buChar char="•"/>
            </a:pPr>
            <a:r>
              <a:rPr lang="en-GB" sz="2000"/>
              <a:t>CSO Development Effectiveness (Istanbul Principles, SSC)</a:t>
            </a:r>
            <a:endParaRPr/>
          </a:p>
          <a:p>
            <a:pPr indent="-228600" lvl="1" marL="685800" rtl="0" algn="l">
              <a:lnSpc>
                <a:spcPct val="90000"/>
              </a:lnSpc>
              <a:spcBef>
                <a:spcPts val="500"/>
              </a:spcBef>
              <a:spcAft>
                <a:spcPts val="0"/>
              </a:spcAft>
              <a:buClr>
                <a:schemeClr val="dk1"/>
              </a:buClr>
              <a:buSzPts val="2000"/>
              <a:buChar char="•"/>
            </a:pPr>
            <a:r>
              <a:rPr lang="en-GB" sz="2000"/>
              <a:t>Environmental sustainability (climate finance etc.)</a:t>
            </a:r>
            <a:endParaRPr/>
          </a:p>
        </p:txBody>
      </p:sp>
      <p:pic>
        <p:nvPicPr>
          <p:cNvPr descr="page1image1026679616" id="106" name="Google Shape;106;p3"/>
          <p:cNvPicPr preferRelativeResize="0"/>
          <p:nvPr/>
        </p:nvPicPr>
        <p:blipFill rotWithShape="1">
          <a:blip r:embed="rId3">
            <a:alphaModFix/>
          </a:blip>
          <a:srcRect b="-1" l="26175" r="2859" t="0"/>
          <a:stretch/>
        </p:blipFill>
        <p:spPr>
          <a:xfrm>
            <a:off x="5311702" y="10"/>
            <a:ext cx="6878775" cy="6857990"/>
          </a:xfrm>
          <a:custGeom>
            <a:rect b="b" l="l" r="r" t="t"/>
            <a:pathLst>
              <a:path extrusionOk="0" h="6858000" w="6878775">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
        <p:nvSpPr>
          <p:cNvPr id="107" name="Google Shape;107;p3"/>
          <p:cNvSpPr/>
          <p:nvPr/>
        </p:nvSpPr>
        <p:spPr>
          <a:xfrm flipH="1" rot="5400000">
            <a:off x="2791850" y="-1007250"/>
            <a:ext cx="161100" cy="54984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999999"/>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GB" sz="3600">
                <a:solidFill>
                  <a:srgbClr val="92D050"/>
                </a:solidFill>
                <a:latin typeface="Poppins"/>
                <a:ea typeface="Poppins"/>
                <a:cs typeface="Poppins"/>
                <a:sym typeface="Poppins"/>
              </a:rPr>
              <a:t>CPDE communications kit </a:t>
            </a:r>
            <a:r>
              <a:rPr b="1" lang="en-GB" sz="3600">
                <a:latin typeface="Poppins"/>
                <a:ea typeface="Poppins"/>
                <a:cs typeface="Poppins"/>
                <a:sym typeface="Poppins"/>
              </a:rPr>
              <a:t>(EN/FR/SP)</a:t>
            </a:r>
            <a:endParaRPr/>
          </a:p>
        </p:txBody>
      </p:sp>
      <p:sp>
        <p:nvSpPr>
          <p:cNvPr id="113" name="Google Shape;113;p4"/>
          <p:cNvSpPr txBox="1"/>
          <p:nvPr>
            <p:ph idx="1" type="body"/>
          </p:nvPr>
        </p:nvSpPr>
        <p:spPr>
          <a:xfrm>
            <a:off x="809264" y="2610688"/>
            <a:ext cx="3614738" cy="11536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en-GB" sz="2400" u="sng">
                <a:solidFill>
                  <a:schemeClr val="hlink"/>
                </a:solidFill>
                <a:hlinkClick r:id="rId3"/>
              </a:rPr>
              <a:t>Shrinking civic space </a:t>
            </a:r>
            <a:endParaRPr/>
          </a:p>
          <a:p>
            <a:pPr indent="0" lvl="0" marL="0" rtl="0" algn="l">
              <a:lnSpc>
                <a:spcPct val="90000"/>
              </a:lnSpc>
              <a:spcBef>
                <a:spcPts val="1000"/>
              </a:spcBef>
              <a:spcAft>
                <a:spcPts val="0"/>
              </a:spcAft>
              <a:buClr>
                <a:schemeClr val="dk1"/>
              </a:buClr>
              <a:buSzPts val="2400"/>
              <a:buNone/>
            </a:pPr>
            <a:r>
              <a:rPr lang="en-GB" sz="2400" u="sng">
                <a:solidFill>
                  <a:schemeClr val="hlink"/>
                </a:solidFill>
                <a:hlinkClick r:id="rId4"/>
              </a:rPr>
              <a:t>social media cards </a:t>
            </a:r>
            <a:endParaRPr sz="2400"/>
          </a:p>
        </p:txBody>
      </p:sp>
      <p:pic>
        <p:nvPicPr>
          <p:cNvPr descr="Diagram&#10;&#10;Description automatically generated with medium confidence" id="114" name="Google Shape;114;p4"/>
          <p:cNvPicPr preferRelativeResize="0"/>
          <p:nvPr/>
        </p:nvPicPr>
        <p:blipFill rotWithShape="1">
          <a:blip r:embed="rId5">
            <a:alphaModFix/>
          </a:blip>
          <a:srcRect b="0" l="0" r="0" t="0"/>
          <a:stretch/>
        </p:blipFill>
        <p:spPr>
          <a:xfrm>
            <a:off x="838200" y="3580287"/>
            <a:ext cx="1947863" cy="1947863"/>
          </a:xfrm>
          <a:prstGeom prst="rect">
            <a:avLst/>
          </a:prstGeom>
          <a:noFill/>
          <a:ln>
            <a:noFill/>
          </a:ln>
        </p:spPr>
      </p:pic>
      <p:pic>
        <p:nvPicPr>
          <p:cNvPr descr="Text&#10;&#10;Description automatically generated" id="115" name="Google Shape;115;p4"/>
          <p:cNvPicPr preferRelativeResize="0"/>
          <p:nvPr/>
        </p:nvPicPr>
        <p:blipFill rotWithShape="1">
          <a:blip r:embed="rId6">
            <a:alphaModFix/>
          </a:blip>
          <a:srcRect b="0" l="0" r="0" t="0"/>
          <a:stretch/>
        </p:blipFill>
        <p:spPr>
          <a:xfrm>
            <a:off x="1262063" y="3949619"/>
            <a:ext cx="1947863" cy="1947863"/>
          </a:xfrm>
          <a:prstGeom prst="rect">
            <a:avLst/>
          </a:prstGeom>
          <a:noFill/>
          <a:ln>
            <a:noFill/>
          </a:ln>
        </p:spPr>
      </p:pic>
      <p:pic>
        <p:nvPicPr>
          <p:cNvPr descr="Text, logo&#10;&#10;Description automatically generated" id="116" name="Google Shape;116;p4"/>
          <p:cNvPicPr preferRelativeResize="0"/>
          <p:nvPr/>
        </p:nvPicPr>
        <p:blipFill rotWithShape="1">
          <a:blip r:embed="rId7">
            <a:alphaModFix/>
          </a:blip>
          <a:srcRect b="0" l="0" r="0" t="0"/>
          <a:stretch/>
        </p:blipFill>
        <p:spPr>
          <a:xfrm>
            <a:off x="1685926" y="4318951"/>
            <a:ext cx="1947863" cy="1947863"/>
          </a:xfrm>
          <a:prstGeom prst="rect">
            <a:avLst/>
          </a:prstGeom>
          <a:noFill/>
          <a:ln>
            <a:noFill/>
          </a:ln>
        </p:spPr>
      </p:pic>
      <p:sp>
        <p:nvSpPr>
          <p:cNvPr id="117" name="Google Shape;117;p4"/>
          <p:cNvSpPr txBox="1"/>
          <p:nvPr/>
        </p:nvSpPr>
        <p:spPr>
          <a:xfrm>
            <a:off x="9122664" y="3018406"/>
            <a:ext cx="189891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400" u="sng" cap="none" strike="noStrike">
                <a:solidFill>
                  <a:schemeClr val="dk1"/>
                </a:solidFill>
                <a:latin typeface="Calibri"/>
                <a:ea typeface="Calibri"/>
                <a:cs typeface="Calibri"/>
                <a:sym typeface="Calibri"/>
                <a:hlinkClick r:id="rId8">
                  <a:extLst>
                    <a:ext uri="{A12FA001-AC4F-418D-AE19-62706E023703}">
                      <ahyp:hlinkClr val="tx"/>
                    </a:ext>
                  </a:extLst>
                </a:hlinkClick>
              </a:rPr>
              <a:t>EDC Brochure</a:t>
            </a:r>
            <a:endParaRPr sz="2400">
              <a:solidFill>
                <a:schemeClr val="dk1"/>
              </a:solidFill>
              <a:latin typeface="Calibri"/>
              <a:ea typeface="Calibri"/>
              <a:cs typeface="Calibri"/>
              <a:sym typeface="Calibri"/>
            </a:endParaRPr>
          </a:p>
        </p:txBody>
      </p:sp>
      <p:pic>
        <p:nvPicPr>
          <p:cNvPr descr="Text&#10;&#10;Description automatically generated" id="118" name="Google Shape;118;p4"/>
          <p:cNvPicPr preferRelativeResize="0"/>
          <p:nvPr/>
        </p:nvPicPr>
        <p:blipFill rotWithShape="1">
          <a:blip r:embed="rId9">
            <a:alphaModFix/>
          </a:blip>
          <a:srcRect b="0" l="0" r="0" t="0"/>
          <a:stretch/>
        </p:blipFill>
        <p:spPr>
          <a:xfrm>
            <a:off x="8006651" y="3580287"/>
            <a:ext cx="3614738" cy="2206988"/>
          </a:xfrm>
          <a:prstGeom prst="rect">
            <a:avLst/>
          </a:prstGeom>
          <a:noFill/>
          <a:ln>
            <a:noFill/>
          </a:ln>
        </p:spPr>
      </p:pic>
      <p:pic>
        <p:nvPicPr>
          <p:cNvPr descr="A picture containing text, person&#10;&#10;Description automatically generated" id="119" name="Google Shape;119;p4"/>
          <p:cNvPicPr preferRelativeResize="0"/>
          <p:nvPr/>
        </p:nvPicPr>
        <p:blipFill rotWithShape="1">
          <a:blip r:embed="rId10">
            <a:alphaModFix/>
          </a:blip>
          <a:srcRect b="0" l="0" r="483" t="0"/>
          <a:stretch/>
        </p:blipFill>
        <p:spPr>
          <a:xfrm>
            <a:off x="4452938" y="3819296"/>
            <a:ext cx="3059320" cy="2208508"/>
          </a:xfrm>
          <a:prstGeom prst="rect">
            <a:avLst/>
          </a:prstGeom>
          <a:noFill/>
          <a:ln>
            <a:noFill/>
          </a:ln>
        </p:spPr>
      </p:pic>
      <p:sp>
        <p:nvSpPr>
          <p:cNvPr id="120" name="Google Shape;120;p4"/>
          <p:cNvSpPr txBox="1"/>
          <p:nvPr/>
        </p:nvSpPr>
        <p:spPr>
          <a:xfrm>
            <a:off x="4607540" y="2802962"/>
            <a:ext cx="2524217"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u="sng">
                <a:solidFill>
                  <a:schemeClr val="dk1"/>
                </a:solidFill>
                <a:latin typeface="Calibri"/>
                <a:ea typeface="Calibri"/>
                <a:cs typeface="Calibri"/>
                <a:sym typeface="Calibri"/>
                <a:hlinkClick r:id="rId11">
                  <a:extLst>
                    <a:ext uri="{A12FA001-AC4F-418D-AE19-62706E023703}">
                      <ahyp:hlinkClr val="tx"/>
                    </a:ext>
                  </a:extLst>
                </a:hlinkClick>
              </a:rPr>
              <a:t>Istanbul Principles </a:t>
            </a:r>
            <a:endParaRPr/>
          </a:p>
          <a:p>
            <a:pPr indent="0" lvl="0" marL="0" marR="0" rtl="0" algn="l">
              <a:spcBef>
                <a:spcPts val="0"/>
              </a:spcBef>
              <a:spcAft>
                <a:spcPts val="0"/>
              </a:spcAft>
              <a:buNone/>
            </a:pPr>
            <a:r>
              <a:rPr lang="en-GB" sz="2400" u="sng">
                <a:solidFill>
                  <a:schemeClr val="dk1"/>
                </a:solidFill>
                <a:latin typeface="Calibri"/>
                <a:ea typeface="Calibri"/>
                <a:cs typeface="Calibri"/>
                <a:sym typeface="Calibri"/>
                <a:hlinkClick r:id="rId12">
                  <a:extLst>
                    <a:ext uri="{A12FA001-AC4F-418D-AE19-62706E023703}">
                      <ahyp:hlinkClr val="tx"/>
                    </a:ext>
                  </a:extLst>
                </a:hlinkClick>
              </a:rPr>
              <a:t>Brochure</a:t>
            </a:r>
            <a:endParaRPr sz="2400">
              <a:solidFill>
                <a:schemeClr val="dk1"/>
              </a:solidFill>
              <a:latin typeface="Calibri"/>
              <a:ea typeface="Calibri"/>
              <a:cs typeface="Calibri"/>
              <a:sym typeface="Calibri"/>
            </a:endParaRPr>
          </a:p>
        </p:txBody>
      </p:sp>
      <p:sp>
        <p:nvSpPr>
          <p:cNvPr id="121" name="Google Shape;121;p4"/>
          <p:cNvSpPr txBox="1"/>
          <p:nvPr/>
        </p:nvSpPr>
        <p:spPr>
          <a:xfrm>
            <a:off x="1262076" y="1783575"/>
            <a:ext cx="94404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800">
                <a:solidFill>
                  <a:schemeClr val="dk1"/>
                </a:solidFill>
                <a:latin typeface="Calibri"/>
                <a:ea typeface="Calibri"/>
                <a:cs typeface="Calibri"/>
                <a:sym typeface="Calibri"/>
              </a:rPr>
              <a:t>In this folder you can find all our </a:t>
            </a:r>
            <a:r>
              <a:rPr lang="en-GB" sz="2800" u="sng">
                <a:solidFill>
                  <a:schemeClr val="dk1"/>
                </a:solidFill>
                <a:latin typeface="Calibri"/>
                <a:ea typeface="Calibri"/>
                <a:cs typeface="Calibri"/>
                <a:sym typeface="Calibri"/>
                <a:hlinkClick r:id="rId13">
                  <a:extLst>
                    <a:ext uri="{A12FA001-AC4F-418D-AE19-62706E023703}">
                      <ahyp:hlinkClr val="tx"/>
                    </a:ext>
                  </a:extLst>
                </a:hlinkClick>
              </a:rPr>
              <a:t>communications material</a:t>
            </a:r>
            <a:r>
              <a:rPr lang="en-GB" sz="2800">
                <a:solidFill>
                  <a:schemeClr val="dk1"/>
                </a:solidFill>
                <a:latin typeface="Calibri"/>
                <a:ea typeface="Calibri"/>
                <a:cs typeface="Calibri"/>
                <a:sym typeface="Calibri"/>
              </a:rPr>
              <a:t>s</a:t>
            </a:r>
            <a:endParaRPr sz="2800">
              <a:solidFill>
                <a:schemeClr val="dk1"/>
              </a:solidFill>
              <a:latin typeface="Calibri"/>
              <a:ea typeface="Calibri"/>
              <a:cs typeface="Calibri"/>
              <a:sym typeface="Calibri"/>
            </a:endParaRPr>
          </a:p>
        </p:txBody>
      </p:sp>
      <p:sp>
        <p:nvSpPr>
          <p:cNvPr id="122" name="Google Shape;122;p4"/>
          <p:cNvSpPr/>
          <p:nvPr/>
        </p:nvSpPr>
        <p:spPr>
          <a:xfrm flipH="1" rot="5400000">
            <a:off x="5138850" y="-3123125"/>
            <a:ext cx="100800" cy="93231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99999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8"/>
          <p:cNvSpPr txBox="1"/>
          <p:nvPr>
            <p:ph type="title"/>
          </p:nvPr>
        </p:nvSpPr>
        <p:spPr>
          <a:xfrm>
            <a:off x="412600" y="724072"/>
            <a:ext cx="10515600" cy="828000"/>
          </a:xfrm>
          <a:prstGeom prst="rect">
            <a:avLst/>
          </a:prstGeom>
          <a:noFill/>
          <a:ln>
            <a:noFill/>
          </a:ln>
        </p:spPr>
        <p:txBody>
          <a:bodyPr anchorCtr="0" anchor="ctr" bIns="45700" lIns="91425" spcFirstLastPara="1" rIns="91425" wrap="square" tIns="45700">
            <a:normAutofit fontScale="90000"/>
          </a:bodyPr>
          <a:lstStyle/>
          <a:p>
            <a:pPr indent="-310515" lvl="0" marL="342900" rtl="0" algn="l">
              <a:lnSpc>
                <a:spcPct val="120000"/>
              </a:lnSpc>
              <a:spcBef>
                <a:spcPts val="0"/>
              </a:spcBef>
              <a:spcAft>
                <a:spcPts val="0"/>
              </a:spcAft>
              <a:buClr>
                <a:srgbClr val="000000"/>
              </a:buClr>
              <a:buSzPts val="590"/>
              <a:buFont typeface="Arial"/>
              <a:buChar char="-"/>
            </a:pPr>
            <a:r>
              <a:rPr b="1" lang="en-GB" sz="4955">
                <a:solidFill>
                  <a:srgbClr val="92D050"/>
                </a:solidFill>
                <a:latin typeface="Lato"/>
                <a:ea typeface="Lato"/>
                <a:cs typeface="Lato"/>
                <a:sym typeface="Lato"/>
              </a:rPr>
              <a:t>HOW CAN WE WORK TOGETHER?</a:t>
            </a:r>
            <a:endParaRPr b="1" sz="4955">
              <a:solidFill>
                <a:srgbClr val="92D050"/>
              </a:solidFill>
              <a:latin typeface="Lato"/>
              <a:ea typeface="Lato"/>
              <a:cs typeface="Lato"/>
              <a:sym typeface="Lato"/>
            </a:endParaRPr>
          </a:p>
          <a:p>
            <a:pPr indent="0" lvl="0" marL="0" rtl="0" algn="l">
              <a:lnSpc>
                <a:spcPct val="90000"/>
              </a:lnSpc>
              <a:spcBef>
                <a:spcPts val="0"/>
              </a:spcBef>
              <a:spcAft>
                <a:spcPts val="0"/>
              </a:spcAft>
              <a:buClr>
                <a:schemeClr val="dk1"/>
              </a:buClr>
              <a:buSzPct val="100000"/>
              <a:buFont typeface="Calibri"/>
              <a:buNone/>
            </a:pPr>
            <a:r>
              <a:t/>
            </a:r>
            <a:endParaRPr/>
          </a:p>
        </p:txBody>
      </p:sp>
      <p:sp>
        <p:nvSpPr>
          <p:cNvPr id="129" name="Google Shape;129;p8"/>
          <p:cNvSpPr txBox="1"/>
          <p:nvPr>
            <p:ph idx="1" type="body"/>
          </p:nvPr>
        </p:nvSpPr>
        <p:spPr>
          <a:xfrm>
            <a:off x="6429374" y="1619250"/>
            <a:ext cx="4433888" cy="4710113"/>
          </a:xfrm>
          <a:prstGeom prst="rect">
            <a:avLst/>
          </a:prstGeom>
          <a:noFill/>
          <a:ln>
            <a:noFill/>
          </a:ln>
        </p:spPr>
        <p:txBody>
          <a:bodyPr anchorCtr="0" anchor="t" bIns="45700" lIns="91425" spcFirstLastPara="1" rIns="91425" wrap="square" tIns="45700">
            <a:normAutofit lnSpcReduction="20000"/>
          </a:bodyPr>
          <a:lstStyle/>
          <a:p>
            <a:pPr indent="-228600" lvl="0" marL="228600" rtl="0" algn="l">
              <a:lnSpc>
                <a:spcPct val="90000"/>
              </a:lnSpc>
              <a:spcBef>
                <a:spcPts val="0"/>
              </a:spcBef>
              <a:spcAft>
                <a:spcPts val="0"/>
              </a:spcAft>
              <a:buClr>
                <a:schemeClr val="dk1"/>
              </a:buClr>
              <a:buSzPts val="2800"/>
              <a:buChar char="•"/>
            </a:pPr>
            <a:r>
              <a:rPr b="1" lang="en-GB"/>
              <a:t>Share our own media directory </a:t>
            </a:r>
            <a:r>
              <a:rPr lang="en-GB"/>
              <a:t>(by region, by theme/topics covered) upon request</a:t>
            </a:r>
            <a:endParaRPr b="1"/>
          </a:p>
          <a:p>
            <a:pPr indent="-228600" lvl="0" marL="228600" rtl="0" algn="l">
              <a:lnSpc>
                <a:spcPct val="90000"/>
              </a:lnSpc>
              <a:spcBef>
                <a:spcPts val="1000"/>
              </a:spcBef>
              <a:spcAft>
                <a:spcPts val="0"/>
              </a:spcAft>
              <a:buClr>
                <a:schemeClr val="dk1"/>
              </a:buClr>
              <a:buSzPts val="2800"/>
              <a:buChar char="•"/>
            </a:pPr>
            <a:r>
              <a:rPr lang="en-GB"/>
              <a:t>Offer </a:t>
            </a:r>
            <a:r>
              <a:rPr b="1" lang="en-GB"/>
              <a:t>support and resources </a:t>
            </a:r>
            <a:r>
              <a:rPr lang="en-GB"/>
              <a:t>for media relations and social media - share educational resources, comms toolkits, connections, branding elements, collaborations for videos/podcasts</a:t>
            </a:r>
            <a:endParaRPr/>
          </a:p>
          <a:p>
            <a:pPr indent="-50800" lvl="0" marL="228600" rtl="0" algn="l">
              <a:lnSpc>
                <a:spcPct val="90000"/>
              </a:lnSpc>
              <a:spcBef>
                <a:spcPts val="1000"/>
              </a:spcBef>
              <a:spcAft>
                <a:spcPts val="0"/>
              </a:spcAft>
              <a:buClr>
                <a:schemeClr val="dk1"/>
              </a:buClr>
              <a:buSzPts val="2800"/>
              <a:buNone/>
            </a:pPr>
            <a:r>
              <a:t/>
            </a:r>
            <a:endParaRPr/>
          </a:p>
        </p:txBody>
      </p:sp>
      <p:pic>
        <p:nvPicPr>
          <p:cNvPr id="130" name="Google Shape;130;p8"/>
          <p:cNvPicPr preferRelativeResize="0"/>
          <p:nvPr/>
        </p:nvPicPr>
        <p:blipFill rotWithShape="1">
          <a:blip r:embed="rId3">
            <a:alphaModFix/>
          </a:blip>
          <a:srcRect b="0" l="0" r="0" t="0"/>
          <a:stretch/>
        </p:blipFill>
        <p:spPr>
          <a:xfrm>
            <a:off x="1500188" y="2382371"/>
            <a:ext cx="3143250" cy="4067735"/>
          </a:xfrm>
          <a:prstGeom prst="rect">
            <a:avLst/>
          </a:prstGeom>
          <a:noFill/>
          <a:ln>
            <a:noFill/>
          </a:ln>
        </p:spPr>
      </p:pic>
      <p:sp>
        <p:nvSpPr>
          <p:cNvPr id="131" name="Google Shape;131;p8"/>
          <p:cNvSpPr txBox="1"/>
          <p:nvPr/>
        </p:nvSpPr>
        <p:spPr>
          <a:xfrm>
            <a:off x="1007269" y="1619250"/>
            <a:ext cx="4305300" cy="435133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Event information </a:t>
            </a:r>
            <a:r>
              <a:rPr lang="en-GB" sz="2800" u="sng">
                <a:solidFill>
                  <a:schemeClr val="dk1"/>
                </a:solidFill>
                <a:latin typeface="Calibri"/>
                <a:ea typeface="Calibri"/>
                <a:cs typeface="Calibri"/>
                <a:sym typeface="Calibri"/>
                <a:hlinkClick r:id="rId4">
                  <a:extLst>
                    <a:ext uri="{A12FA001-AC4F-418D-AE19-62706E023703}">
                      <ahyp:hlinkClr val="tx"/>
                    </a:ext>
                  </a:extLst>
                </a:hlinkClick>
              </a:rPr>
              <a:t>sheet</a:t>
            </a:r>
            <a:endParaRPr sz="2800">
              <a:solidFill>
                <a:schemeClr val="dk1"/>
              </a:solidFill>
              <a:latin typeface="Calibri"/>
              <a:ea typeface="Calibri"/>
              <a:cs typeface="Calibri"/>
              <a:sym typeface="Calibri"/>
            </a:endParaRPr>
          </a:p>
          <a:p>
            <a:pPr indent="-50800" lvl="0" marL="228600" marR="0" rtl="0" algn="l">
              <a:lnSpc>
                <a:spcPct val="90000"/>
              </a:lnSpc>
              <a:spcBef>
                <a:spcPts val="100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p:txBody>
      </p:sp>
      <p:sp>
        <p:nvSpPr>
          <p:cNvPr id="132" name="Google Shape;132;p8"/>
          <p:cNvSpPr/>
          <p:nvPr/>
        </p:nvSpPr>
        <p:spPr>
          <a:xfrm flipH="1" rot="5400000">
            <a:off x="5277500" y="-3319575"/>
            <a:ext cx="100800" cy="93231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999999"/>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7" name="Shape 137"/>
        <p:cNvGrpSpPr/>
        <p:nvPr/>
      </p:nvGrpSpPr>
      <p:grpSpPr>
        <a:xfrm>
          <a:off x="0" y="0"/>
          <a:ext cx="0" cy="0"/>
          <a:chOff x="0" y="0"/>
          <a:chExt cx="0" cy="0"/>
        </a:xfrm>
      </p:grpSpPr>
      <p:sp>
        <p:nvSpPr>
          <p:cNvPr id="138" name="Google Shape;138;p7"/>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9" name="Google Shape;139;p7"/>
          <p:cNvSpPr txBox="1"/>
          <p:nvPr>
            <p:ph type="title"/>
          </p:nvPr>
        </p:nvSpPr>
        <p:spPr>
          <a:xfrm>
            <a:off x="572493" y="238539"/>
            <a:ext cx="11018520" cy="1434415"/>
          </a:xfrm>
          <a:prstGeom prst="rect">
            <a:avLst/>
          </a:prstGeom>
          <a:noFill/>
          <a:ln>
            <a:noFill/>
          </a:ln>
        </p:spPr>
        <p:txBody>
          <a:bodyPr anchorCtr="0" anchor="b" bIns="45700" lIns="91425" spcFirstLastPara="1" rIns="91425" wrap="square" tIns="45700">
            <a:noAutofit/>
          </a:bodyPr>
          <a:lstStyle/>
          <a:p>
            <a:pPr indent="-297815" lvl="0" marL="342900" rtl="0" algn="l">
              <a:lnSpc>
                <a:spcPct val="120000"/>
              </a:lnSpc>
              <a:spcBef>
                <a:spcPts val="0"/>
              </a:spcBef>
              <a:spcAft>
                <a:spcPts val="0"/>
              </a:spcAft>
              <a:buClr>
                <a:srgbClr val="000000"/>
              </a:buClr>
              <a:buSzPts val="390"/>
              <a:buFont typeface="Arial"/>
              <a:buChar char="-"/>
            </a:pPr>
            <a:r>
              <a:rPr b="1" lang="en-GB" sz="4260">
                <a:solidFill>
                  <a:srgbClr val="92D050"/>
                </a:solidFill>
                <a:latin typeface="Lato"/>
                <a:ea typeface="Lato"/>
                <a:cs typeface="Lato"/>
                <a:sym typeface="Lato"/>
              </a:rPr>
              <a:t>Pitching platform activities to local/national news</a:t>
            </a:r>
            <a:endParaRPr sz="3359"/>
          </a:p>
        </p:txBody>
      </p:sp>
      <p:sp>
        <p:nvSpPr>
          <p:cNvPr id="140" name="Google Shape;140;p7"/>
          <p:cNvSpPr txBox="1"/>
          <p:nvPr>
            <p:ph idx="1" type="body"/>
          </p:nvPr>
        </p:nvSpPr>
        <p:spPr>
          <a:xfrm>
            <a:off x="572493" y="2071316"/>
            <a:ext cx="6713552" cy="411917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b="1" lang="en-GB" sz="2000"/>
              <a:t>Step 1: </a:t>
            </a:r>
            <a:r>
              <a:rPr lang="en-GB" sz="2000"/>
              <a:t>Receive email by CPDE GS on research study results/event/campaign to take place</a:t>
            </a:r>
            <a:endParaRPr/>
          </a:p>
          <a:p>
            <a:pPr indent="0" lvl="0" marL="0" rtl="0" algn="l">
              <a:lnSpc>
                <a:spcPct val="90000"/>
              </a:lnSpc>
              <a:spcBef>
                <a:spcPts val="1000"/>
              </a:spcBef>
              <a:spcAft>
                <a:spcPts val="0"/>
              </a:spcAft>
              <a:buClr>
                <a:schemeClr val="dk1"/>
              </a:buClr>
              <a:buSzPts val="2000"/>
              <a:buNone/>
            </a:pPr>
            <a:r>
              <a:rPr b="1" lang="en-GB" sz="2000"/>
              <a:t>Step 2: </a:t>
            </a:r>
            <a:r>
              <a:rPr lang="en-GB" sz="2000"/>
              <a:t>Think of how this is relevant to your org’s context </a:t>
            </a:r>
            <a:endParaRPr/>
          </a:p>
          <a:p>
            <a:pPr indent="0" lvl="0" marL="0" rtl="0" algn="l">
              <a:lnSpc>
                <a:spcPct val="90000"/>
              </a:lnSpc>
              <a:spcBef>
                <a:spcPts val="1000"/>
              </a:spcBef>
              <a:spcAft>
                <a:spcPts val="0"/>
              </a:spcAft>
              <a:buClr>
                <a:schemeClr val="dk1"/>
              </a:buClr>
              <a:buSzPts val="2000"/>
              <a:buNone/>
            </a:pPr>
            <a:r>
              <a:rPr b="1" lang="en-GB" sz="2000"/>
              <a:t>Step 3: </a:t>
            </a:r>
            <a:r>
              <a:rPr lang="en-GB" sz="2000"/>
              <a:t>If it is relevant, access CPDE press kit link for access to materials (e.g. press releases, background material about projects, photos, research paper teaser etc.)</a:t>
            </a:r>
            <a:endParaRPr/>
          </a:p>
          <a:p>
            <a:pPr indent="0" lvl="0" marL="0" rtl="0" algn="l">
              <a:lnSpc>
                <a:spcPct val="90000"/>
              </a:lnSpc>
              <a:spcBef>
                <a:spcPts val="1000"/>
              </a:spcBef>
              <a:spcAft>
                <a:spcPts val="0"/>
              </a:spcAft>
              <a:buClr>
                <a:schemeClr val="dk1"/>
              </a:buClr>
              <a:buSzPts val="2000"/>
              <a:buNone/>
            </a:pPr>
            <a:r>
              <a:rPr b="1" lang="en-GB" sz="2000"/>
              <a:t>Step 4: </a:t>
            </a:r>
            <a:r>
              <a:rPr lang="en-GB" sz="2000"/>
              <a:t>Compile a list of media contacts that you think would be interested in writing a story about it</a:t>
            </a:r>
            <a:endParaRPr/>
          </a:p>
          <a:p>
            <a:pPr indent="0" lvl="0" marL="0" rtl="0" algn="l">
              <a:lnSpc>
                <a:spcPct val="90000"/>
              </a:lnSpc>
              <a:spcBef>
                <a:spcPts val="1000"/>
              </a:spcBef>
              <a:spcAft>
                <a:spcPts val="0"/>
              </a:spcAft>
              <a:buClr>
                <a:schemeClr val="dk1"/>
              </a:buClr>
              <a:buSzPts val="2000"/>
              <a:buNone/>
            </a:pPr>
            <a:r>
              <a:rPr b="1" lang="en-GB" sz="2000"/>
              <a:t>Step 5: </a:t>
            </a:r>
            <a:r>
              <a:rPr lang="en-GB" sz="2000"/>
              <a:t>Send press kit with personalized press release to media contacts highlighting: 1) how it’s relevant to your national/local context; 2) that there is a robust evidence base; 3) the call to action of the event/campaign/research</a:t>
            </a:r>
            <a:endParaRPr b="1" sz="2000"/>
          </a:p>
        </p:txBody>
      </p:sp>
      <p:pic>
        <p:nvPicPr>
          <p:cNvPr id="141" name="Google Shape;141;p7"/>
          <p:cNvPicPr preferRelativeResize="0"/>
          <p:nvPr/>
        </p:nvPicPr>
        <p:blipFill rotWithShape="1">
          <a:blip r:embed="rId3">
            <a:alphaModFix/>
          </a:blip>
          <a:srcRect b="-3" l="3854" r="28799" t="0"/>
          <a:stretch/>
        </p:blipFill>
        <p:spPr>
          <a:xfrm>
            <a:off x="7613083" y="1931251"/>
            <a:ext cx="3941064" cy="409651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6" name="Shape 146"/>
        <p:cNvGrpSpPr/>
        <p:nvPr/>
      </p:nvGrpSpPr>
      <p:grpSpPr>
        <a:xfrm>
          <a:off x="0" y="0"/>
          <a:ext cx="0" cy="0"/>
          <a:chOff x="0" y="0"/>
          <a:chExt cx="0" cy="0"/>
        </a:xfrm>
      </p:grpSpPr>
      <p:sp>
        <p:nvSpPr>
          <p:cNvPr id="147" name="Google Shape;147;p6"/>
          <p:cNvSpPr/>
          <p:nvPr/>
        </p:nvSpPr>
        <p:spPr>
          <a:xfrm>
            <a:off x="-338675"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8" name="Google Shape;148;p6"/>
          <p:cNvSpPr txBox="1"/>
          <p:nvPr>
            <p:ph type="title"/>
          </p:nvPr>
        </p:nvSpPr>
        <p:spPr>
          <a:xfrm>
            <a:off x="-31119" y="792189"/>
            <a:ext cx="11018400" cy="1434300"/>
          </a:xfrm>
          <a:prstGeom prst="rect">
            <a:avLst/>
          </a:prstGeom>
          <a:noFill/>
          <a:ln>
            <a:noFill/>
          </a:ln>
        </p:spPr>
        <p:txBody>
          <a:bodyPr anchorCtr="0" anchor="b" bIns="45700" lIns="91425" spcFirstLastPara="1" rIns="91425" wrap="square" tIns="45700">
            <a:normAutofit fontScale="90000"/>
          </a:bodyPr>
          <a:lstStyle/>
          <a:p>
            <a:pPr indent="-310515" lvl="0" marL="342900" rtl="0" algn="l">
              <a:lnSpc>
                <a:spcPct val="120000"/>
              </a:lnSpc>
              <a:spcBef>
                <a:spcPts val="0"/>
              </a:spcBef>
              <a:spcAft>
                <a:spcPts val="0"/>
              </a:spcAft>
              <a:buSzPts val="590"/>
              <a:buFont typeface="Arial"/>
              <a:buChar char="-"/>
            </a:pPr>
            <a:r>
              <a:rPr b="1" lang="en-GB" sz="4955">
                <a:solidFill>
                  <a:srgbClr val="92D050"/>
                </a:solidFill>
                <a:latin typeface="Lato"/>
                <a:ea typeface="Lato"/>
                <a:cs typeface="Lato"/>
                <a:sym typeface="Lato"/>
              </a:rPr>
              <a:t>MAKE IT NEWSWORTHY</a:t>
            </a:r>
            <a:endParaRPr/>
          </a:p>
          <a:p>
            <a:pPr indent="0" lvl="0" marL="0" rtl="0" algn="l">
              <a:lnSpc>
                <a:spcPct val="90000"/>
              </a:lnSpc>
              <a:spcBef>
                <a:spcPts val="0"/>
              </a:spcBef>
              <a:spcAft>
                <a:spcPts val="0"/>
              </a:spcAft>
              <a:buClr>
                <a:schemeClr val="dk1"/>
              </a:buClr>
              <a:buSzPct val="100000"/>
              <a:buFont typeface="Calibri"/>
              <a:buNone/>
            </a:pPr>
            <a:r>
              <a:t/>
            </a:r>
            <a:endParaRPr sz="5400"/>
          </a:p>
        </p:txBody>
      </p:sp>
      <p:sp>
        <p:nvSpPr>
          <p:cNvPr id="149" name="Google Shape;149;p6"/>
          <p:cNvSpPr/>
          <p:nvPr/>
        </p:nvSpPr>
        <p:spPr>
          <a:xfrm>
            <a:off x="572493" y="1681544"/>
            <a:ext cx="10972800" cy="18288"/>
          </a:xfrm>
          <a:custGeom>
            <a:rect b="b" l="l" r="r" t="t"/>
            <a:pathLst>
              <a:path extrusionOk="0" fill="none" h="18288" w="1097280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extrusionOk="0" h="18288" w="1097280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1"/>
            </a:schemeClr>
          </a:solidFill>
          <a:ln cap="rnd" cmpd="sng" w="44450">
            <a:solidFill>
              <a:schemeClr val="accent2">
                <a:alpha val="74901"/>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0" name="Google Shape;150;p6"/>
          <p:cNvSpPr txBox="1"/>
          <p:nvPr>
            <p:ph idx="1" type="body"/>
          </p:nvPr>
        </p:nvSpPr>
        <p:spPr>
          <a:xfrm>
            <a:off x="219125" y="1847950"/>
            <a:ext cx="6215700" cy="43539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200"/>
              <a:buChar char="•"/>
            </a:pPr>
            <a:r>
              <a:rPr b="1" lang="en-GB" sz="2200"/>
              <a:t>Proximity</a:t>
            </a:r>
            <a:r>
              <a:rPr lang="en-GB" sz="2200"/>
              <a:t> - The closer the story is to home, the more newsworthy it is </a:t>
            </a:r>
            <a:endParaRPr/>
          </a:p>
          <a:p>
            <a:pPr indent="-228600" lvl="0" marL="228600" rtl="0" algn="l">
              <a:lnSpc>
                <a:spcPct val="90000"/>
              </a:lnSpc>
              <a:spcBef>
                <a:spcPts val="1000"/>
              </a:spcBef>
              <a:spcAft>
                <a:spcPts val="0"/>
              </a:spcAft>
              <a:buClr>
                <a:schemeClr val="dk1"/>
              </a:buClr>
              <a:buSzPts val="2200"/>
              <a:buChar char="•"/>
            </a:pPr>
            <a:r>
              <a:rPr b="1" lang="en-GB" sz="2200"/>
              <a:t>Human interest - </a:t>
            </a:r>
            <a:r>
              <a:rPr lang="en-GB" sz="2200"/>
              <a:t>Individual stories are very important in highlighting the bigger picture </a:t>
            </a:r>
            <a:endParaRPr/>
          </a:p>
          <a:p>
            <a:pPr indent="-228600" lvl="0" marL="228600" rtl="0" algn="l">
              <a:lnSpc>
                <a:spcPct val="90000"/>
              </a:lnSpc>
              <a:spcBef>
                <a:spcPts val="1000"/>
              </a:spcBef>
              <a:spcAft>
                <a:spcPts val="0"/>
              </a:spcAft>
              <a:buClr>
                <a:schemeClr val="dk1"/>
              </a:buClr>
              <a:buSzPts val="2200"/>
              <a:buChar char="•"/>
            </a:pPr>
            <a:r>
              <a:rPr b="1" lang="en-GB" sz="2200"/>
              <a:t>Evidence-based</a:t>
            </a:r>
            <a:r>
              <a:rPr lang="en-GB" sz="2200"/>
              <a:t> - having a robust evidence base can help strengthen a story</a:t>
            </a:r>
            <a:endParaRPr sz="2200"/>
          </a:p>
          <a:p>
            <a:pPr indent="-228600" lvl="0" marL="228600" rtl="0" algn="l">
              <a:lnSpc>
                <a:spcPct val="90000"/>
              </a:lnSpc>
              <a:spcBef>
                <a:spcPts val="1000"/>
              </a:spcBef>
              <a:spcAft>
                <a:spcPts val="0"/>
              </a:spcAft>
              <a:buClr>
                <a:schemeClr val="dk1"/>
              </a:buClr>
              <a:buSzPts val="2200"/>
              <a:buChar char="•"/>
            </a:pPr>
            <a:r>
              <a:rPr b="1" lang="en-GB" sz="2200">
                <a:extLst>
                  <a:ext uri="http://customooxmlschemas.google.com/">
                    <go:slidesCustomData xmlns:go="http://customooxmlschemas.google.com/" textRoundtripDataId="0"/>
                  </a:ext>
                </a:extLst>
              </a:rPr>
              <a:t>A</a:t>
            </a:r>
            <a:r>
              <a:rPr b="1" lang="en-GB" sz="2200"/>
              <a:t> strong call to action </a:t>
            </a:r>
            <a:r>
              <a:rPr lang="en-GB" sz="2200"/>
              <a:t>- think about what your organisation is calling for - do you want people to sign up to your campaign, protest, etc.? </a:t>
            </a:r>
            <a:endParaRPr/>
          </a:p>
        </p:txBody>
      </p:sp>
      <p:cxnSp>
        <p:nvCxnSpPr>
          <p:cNvPr id="151" name="Google Shape;151;p6"/>
          <p:cNvCxnSpPr/>
          <p:nvPr/>
        </p:nvCxnSpPr>
        <p:spPr>
          <a:xfrm flipH="1" rot="10800000">
            <a:off x="559638" y="1699458"/>
            <a:ext cx="11044229" cy="9144"/>
          </a:xfrm>
          <a:prstGeom prst="straightConnector1">
            <a:avLst/>
          </a:prstGeom>
          <a:noFill/>
          <a:ln cap="flat" cmpd="sng" w="152400">
            <a:solidFill>
              <a:schemeClr val="lt1"/>
            </a:solidFill>
            <a:prstDash val="solid"/>
            <a:miter lim="800000"/>
            <a:headEnd len="sm" w="sm" type="none"/>
            <a:tailEnd len="sm" w="sm" type="none"/>
          </a:ln>
        </p:spPr>
      </p:cxnSp>
      <p:sp>
        <p:nvSpPr>
          <p:cNvPr id="152" name="Google Shape;152;p6"/>
          <p:cNvSpPr/>
          <p:nvPr/>
        </p:nvSpPr>
        <p:spPr>
          <a:xfrm flipH="1">
            <a:off x="7127600" y="469350"/>
            <a:ext cx="161100" cy="59193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999999"/>
              </a:solidFill>
              <a:latin typeface="Calibri"/>
              <a:ea typeface="Calibri"/>
              <a:cs typeface="Calibri"/>
              <a:sym typeface="Calibri"/>
            </a:endParaRPr>
          </a:p>
        </p:txBody>
      </p:sp>
      <p:pic>
        <p:nvPicPr>
          <p:cNvPr descr="A picture containing text, newspaper&#10;&#10;Description automatically generated" id="153" name="Google Shape;153;p6"/>
          <p:cNvPicPr preferRelativeResize="0"/>
          <p:nvPr/>
        </p:nvPicPr>
        <p:blipFill rotWithShape="1">
          <a:blip r:embed="rId4">
            <a:alphaModFix/>
          </a:blip>
          <a:srcRect b="30097" l="0" r="1" t="0"/>
          <a:stretch/>
        </p:blipFill>
        <p:spPr>
          <a:xfrm>
            <a:off x="7662808" y="1380738"/>
            <a:ext cx="3941064" cy="409651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gf8df9aabb9_0_444"/>
          <p:cNvSpPr txBox="1"/>
          <p:nvPr>
            <p:ph type="title"/>
          </p:nvPr>
        </p:nvSpPr>
        <p:spPr>
          <a:xfrm>
            <a:off x="491550" y="338150"/>
            <a:ext cx="10515600" cy="1325700"/>
          </a:xfrm>
          <a:prstGeom prst="rect">
            <a:avLst/>
          </a:prstGeom>
        </p:spPr>
        <p:txBody>
          <a:bodyPr anchorCtr="0" anchor="ctr" bIns="45700" lIns="91425" spcFirstLastPara="1" rIns="91425" wrap="square" tIns="45700">
            <a:normAutofit fontScale="90000"/>
          </a:bodyPr>
          <a:lstStyle/>
          <a:p>
            <a:pPr indent="-310515" lvl="0" marL="342900" rtl="0" algn="l">
              <a:lnSpc>
                <a:spcPct val="120000"/>
              </a:lnSpc>
              <a:spcBef>
                <a:spcPts val="0"/>
              </a:spcBef>
              <a:spcAft>
                <a:spcPts val="0"/>
              </a:spcAft>
              <a:buSzPts val="590"/>
              <a:buFont typeface="Arial"/>
              <a:buChar char="-"/>
            </a:pPr>
            <a:r>
              <a:t/>
            </a:r>
            <a:endParaRPr b="1" sz="4955">
              <a:solidFill>
                <a:srgbClr val="92D050"/>
              </a:solidFill>
              <a:latin typeface="Lato"/>
              <a:ea typeface="Lato"/>
              <a:cs typeface="Lato"/>
              <a:sym typeface="Lato"/>
            </a:endParaRPr>
          </a:p>
          <a:p>
            <a:pPr indent="-310515" lvl="0" marL="342900" rtl="0" algn="l">
              <a:lnSpc>
                <a:spcPct val="120000"/>
              </a:lnSpc>
              <a:spcBef>
                <a:spcPts val="0"/>
              </a:spcBef>
              <a:spcAft>
                <a:spcPts val="0"/>
              </a:spcAft>
              <a:buSzPts val="590"/>
              <a:buFont typeface="Arial"/>
              <a:buChar char="-"/>
            </a:pPr>
            <a:r>
              <a:rPr b="1" lang="en-GB" sz="4955">
                <a:solidFill>
                  <a:srgbClr val="92D050"/>
                </a:solidFill>
                <a:latin typeface="Lato"/>
                <a:ea typeface="Lato"/>
                <a:cs typeface="Lato"/>
                <a:sym typeface="Lato"/>
              </a:rPr>
              <a:t>PEOPLE’S MEDIA SITES</a:t>
            </a:r>
            <a:endParaRPr b="1" sz="4955">
              <a:solidFill>
                <a:srgbClr val="92D050"/>
              </a:solidFill>
              <a:latin typeface="Lato"/>
              <a:ea typeface="Lato"/>
              <a:cs typeface="Lato"/>
              <a:sym typeface="Lato"/>
            </a:endParaRPr>
          </a:p>
          <a:p>
            <a:pPr indent="0" lvl="0" marL="0" rtl="0" algn="l">
              <a:spcBef>
                <a:spcPts val="0"/>
              </a:spcBef>
              <a:spcAft>
                <a:spcPts val="0"/>
              </a:spcAft>
              <a:buClr>
                <a:schemeClr val="dk1"/>
              </a:buClr>
              <a:buSzPct val="100000"/>
              <a:buFont typeface="Calibri"/>
              <a:buNone/>
            </a:pPr>
            <a:r>
              <a:t/>
            </a:r>
            <a:endParaRPr/>
          </a:p>
          <a:p>
            <a:pPr indent="0" lvl="0" marL="0" rtl="0" algn="l">
              <a:spcBef>
                <a:spcPts val="0"/>
              </a:spcBef>
              <a:spcAft>
                <a:spcPts val="0"/>
              </a:spcAft>
              <a:buNone/>
            </a:pPr>
            <a:r>
              <a:t/>
            </a:r>
            <a:endParaRPr/>
          </a:p>
        </p:txBody>
      </p:sp>
      <p:sp>
        <p:nvSpPr>
          <p:cNvPr id="160" name="Google Shape;160;gf8df9aabb9_0_444"/>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GB"/>
              <a:t>News websites focusing on social justice issues from both global and national perspectives:</a:t>
            </a:r>
            <a:endParaRPr/>
          </a:p>
          <a:p>
            <a:pPr indent="0" lvl="0" marL="0" rtl="0" algn="l">
              <a:spcBef>
                <a:spcPts val="1000"/>
              </a:spcBef>
              <a:spcAft>
                <a:spcPts val="0"/>
              </a:spcAft>
              <a:buNone/>
            </a:pPr>
            <a:r>
              <a:rPr lang="en-GB"/>
              <a:t>Open Global Rights (EN/SP/FR) - </a:t>
            </a:r>
            <a:r>
              <a:rPr lang="en-GB" sz="2000" u="sng">
                <a:solidFill>
                  <a:schemeClr val="hlink"/>
                </a:solidFill>
                <a:hlinkClick r:id="rId3"/>
              </a:rPr>
              <a:t>https://www.openglobalrights.org</a:t>
            </a:r>
            <a:r>
              <a:rPr lang="en-GB" sz="2000"/>
              <a:t> </a:t>
            </a:r>
            <a:endParaRPr sz="2000"/>
          </a:p>
          <a:p>
            <a:pPr indent="0" lvl="0" marL="0" rtl="0" algn="l">
              <a:spcBef>
                <a:spcPts val="1000"/>
              </a:spcBef>
              <a:spcAft>
                <a:spcPts val="0"/>
              </a:spcAft>
              <a:buNone/>
            </a:pPr>
            <a:r>
              <a:rPr lang="en-GB"/>
              <a:t>Equal Times (EN/SP/FR) - </a:t>
            </a:r>
            <a:r>
              <a:rPr lang="en-GB" sz="2000" u="sng">
                <a:solidFill>
                  <a:schemeClr val="hlink"/>
                </a:solidFill>
                <a:hlinkClick r:id="rId4"/>
              </a:rPr>
              <a:t>https://www.equaltimes.org</a:t>
            </a:r>
            <a:r>
              <a:rPr lang="en-GB" sz="2000"/>
              <a:t> </a:t>
            </a:r>
            <a:endParaRPr sz="2000"/>
          </a:p>
          <a:p>
            <a:pPr indent="0" lvl="0" marL="0" rtl="0" algn="l">
              <a:spcBef>
                <a:spcPts val="1000"/>
              </a:spcBef>
              <a:spcAft>
                <a:spcPts val="0"/>
              </a:spcAft>
              <a:buNone/>
            </a:pPr>
            <a:r>
              <a:rPr lang="en-GB"/>
              <a:t>Groundswell News - </a:t>
            </a:r>
            <a:r>
              <a:rPr lang="en-GB" sz="2000" u="sng">
                <a:solidFill>
                  <a:schemeClr val="hlink"/>
                </a:solidFill>
                <a:hlinkClick r:id="rId5"/>
              </a:rPr>
              <a:t>https://groundswellnews.com</a:t>
            </a:r>
            <a:r>
              <a:rPr lang="en-GB" sz="2000"/>
              <a:t> </a:t>
            </a:r>
            <a:endParaRPr sz="2000"/>
          </a:p>
          <a:p>
            <a:pPr indent="0" lvl="0" marL="0" rtl="0" algn="l">
              <a:spcBef>
                <a:spcPts val="1000"/>
              </a:spcBef>
              <a:spcAft>
                <a:spcPts val="0"/>
              </a:spcAft>
              <a:buNone/>
            </a:pPr>
            <a:r>
              <a:rPr lang="en-GB"/>
              <a:t>New Humanitarian (focused on humanitarian crises) </a:t>
            </a:r>
            <a:r>
              <a:rPr lang="en-GB" sz="2000" u="sng">
                <a:solidFill>
                  <a:schemeClr val="hlink"/>
                </a:solidFill>
                <a:hlinkClick r:id="rId6"/>
              </a:rPr>
              <a:t>https://www.thenewhumanitarian.org</a:t>
            </a:r>
            <a:r>
              <a:rPr lang="en-GB" sz="2000"/>
              <a:t> </a:t>
            </a:r>
            <a:endParaRPr sz="2000"/>
          </a:p>
          <a:p>
            <a:pPr indent="0" lvl="0" marL="0" rtl="0" algn="l">
              <a:spcBef>
                <a:spcPts val="1000"/>
              </a:spcBef>
              <a:spcAft>
                <a:spcPts val="0"/>
              </a:spcAft>
              <a:buNone/>
            </a:pPr>
            <a:r>
              <a:rPr lang="en-GB"/>
              <a:t>Mongabay (environmental/indigenous rights focus) </a:t>
            </a:r>
            <a:r>
              <a:rPr lang="en-GB" sz="2000" u="sng">
                <a:solidFill>
                  <a:schemeClr val="hlink"/>
                </a:solidFill>
                <a:hlinkClick r:id="rId7"/>
              </a:rPr>
              <a:t>https://mongabay.org</a:t>
            </a:r>
            <a:r>
              <a:rPr lang="en-GB" sz="2000"/>
              <a:t> </a:t>
            </a:r>
            <a:endParaRPr sz="2000"/>
          </a:p>
        </p:txBody>
      </p:sp>
      <p:sp>
        <p:nvSpPr>
          <p:cNvPr id="161" name="Google Shape;161;gf8df9aabb9_0_444"/>
          <p:cNvSpPr/>
          <p:nvPr/>
        </p:nvSpPr>
        <p:spPr>
          <a:xfrm flipH="1" rot="5400000">
            <a:off x="4075750" y="-2198725"/>
            <a:ext cx="100800" cy="72201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999999"/>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9"/>
          <p:cNvSpPr txBox="1"/>
          <p:nvPr>
            <p:ph type="title"/>
          </p:nvPr>
        </p:nvSpPr>
        <p:spPr>
          <a:xfrm>
            <a:off x="-117800" y="644900"/>
            <a:ext cx="11985900" cy="1325700"/>
          </a:xfrm>
          <a:prstGeom prst="rect">
            <a:avLst/>
          </a:prstGeom>
          <a:noFill/>
          <a:ln>
            <a:noFill/>
          </a:ln>
        </p:spPr>
        <p:txBody>
          <a:bodyPr anchorCtr="0" anchor="ctr" bIns="45700" lIns="91425" spcFirstLastPara="1" rIns="91425" wrap="square" tIns="45700">
            <a:normAutofit fontScale="90000"/>
          </a:bodyPr>
          <a:lstStyle/>
          <a:p>
            <a:pPr indent="-310515" lvl="0" marL="342900" rtl="0" algn="l">
              <a:lnSpc>
                <a:spcPct val="120000"/>
              </a:lnSpc>
              <a:spcBef>
                <a:spcPts val="0"/>
              </a:spcBef>
              <a:spcAft>
                <a:spcPts val="0"/>
              </a:spcAft>
              <a:buClr>
                <a:srgbClr val="000000"/>
              </a:buClr>
              <a:buSzPts val="590"/>
              <a:buFont typeface="Arial"/>
              <a:buChar char="-"/>
            </a:pPr>
            <a:r>
              <a:rPr b="1" lang="en-GB" sz="4177">
                <a:solidFill>
                  <a:srgbClr val="92D050"/>
                </a:solidFill>
                <a:latin typeface="Lato"/>
                <a:ea typeface="Lato"/>
                <a:cs typeface="Lato"/>
                <a:sym typeface="Lato"/>
              </a:rPr>
              <a:t>CPDE ADVOCACY AND (SOCIAL) MEDIA EXERCISE</a:t>
            </a:r>
            <a:endParaRPr b="1" sz="4177">
              <a:solidFill>
                <a:srgbClr val="92D050"/>
              </a:solidFill>
              <a:latin typeface="Lato"/>
              <a:ea typeface="Lato"/>
              <a:cs typeface="Lato"/>
              <a:sym typeface="Lato"/>
            </a:endParaRPr>
          </a:p>
          <a:p>
            <a:pPr indent="0" lvl="0" marL="0" rtl="0" algn="l">
              <a:lnSpc>
                <a:spcPct val="90000"/>
              </a:lnSpc>
              <a:spcBef>
                <a:spcPts val="0"/>
              </a:spcBef>
              <a:spcAft>
                <a:spcPts val="0"/>
              </a:spcAft>
              <a:buClr>
                <a:schemeClr val="dk1"/>
              </a:buClr>
              <a:buSzPct val="100000"/>
              <a:buFont typeface="Calibri"/>
              <a:buNone/>
            </a:pPr>
            <a:r>
              <a:t/>
            </a:r>
            <a:endParaRPr/>
          </a:p>
        </p:txBody>
      </p:sp>
      <p:pic>
        <p:nvPicPr>
          <p:cNvPr descr="Chart, schematic, bar chart&#10;&#10;Description automatically generated" id="167" name="Google Shape;167;p9"/>
          <p:cNvPicPr preferRelativeResize="0"/>
          <p:nvPr>
            <p:ph idx="1" type="body"/>
          </p:nvPr>
        </p:nvPicPr>
        <p:blipFill rotWithShape="1">
          <a:blip r:embed="rId4">
            <a:alphaModFix/>
          </a:blip>
          <a:srcRect b="0" l="0" r="0" t="0"/>
          <a:stretch/>
        </p:blipFill>
        <p:spPr>
          <a:xfrm rot="5400000">
            <a:off x="3948157" y="627058"/>
            <a:ext cx="4295700" cy="7132200"/>
          </a:xfrm>
          <a:prstGeom prst="rect">
            <a:avLst/>
          </a:prstGeom>
          <a:noFill/>
          <a:ln>
            <a:noFill/>
          </a:ln>
        </p:spPr>
      </p:pic>
      <p:sp>
        <p:nvSpPr>
          <p:cNvPr id="168" name="Google Shape;168;p9"/>
          <p:cNvSpPr txBox="1"/>
          <p:nvPr/>
        </p:nvSpPr>
        <p:spPr>
          <a:xfrm>
            <a:off x="2529842" y="2104183"/>
            <a:ext cx="2699400" cy="3387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Calibri"/>
                <a:ea typeface="Calibri"/>
                <a:cs typeface="Calibri"/>
                <a:sym typeface="Calibri"/>
              </a:rPr>
              <a:t>CPDE Advocacy Issue</a:t>
            </a:r>
            <a:endParaRPr/>
          </a:p>
        </p:txBody>
      </p:sp>
      <p:sp>
        <p:nvSpPr>
          <p:cNvPr id="169" name="Google Shape;169;p9"/>
          <p:cNvSpPr/>
          <p:nvPr/>
        </p:nvSpPr>
        <p:spPr>
          <a:xfrm flipH="1" rot="5400000">
            <a:off x="5816450" y="-4109850"/>
            <a:ext cx="129600" cy="112473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999999"/>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0"/>
          <p:cNvSpPr txBox="1"/>
          <p:nvPr>
            <p:ph type="title"/>
          </p:nvPr>
        </p:nvSpPr>
        <p:spPr>
          <a:xfrm>
            <a:off x="224875" y="692900"/>
            <a:ext cx="7504800" cy="748200"/>
          </a:xfrm>
          <a:prstGeom prst="rect">
            <a:avLst/>
          </a:prstGeom>
          <a:noFill/>
          <a:ln>
            <a:noFill/>
          </a:ln>
        </p:spPr>
        <p:txBody>
          <a:bodyPr anchorCtr="0" anchor="ctr" bIns="45700" lIns="91425" spcFirstLastPara="1" rIns="91425" wrap="square" tIns="45700">
            <a:normAutofit fontScale="90000"/>
          </a:bodyPr>
          <a:lstStyle/>
          <a:p>
            <a:pPr indent="-304164" lvl="0" marL="342900" rtl="0" algn="l">
              <a:lnSpc>
                <a:spcPct val="120000"/>
              </a:lnSpc>
              <a:spcBef>
                <a:spcPts val="0"/>
              </a:spcBef>
              <a:spcAft>
                <a:spcPts val="0"/>
              </a:spcAft>
              <a:buClr>
                <a:srgbClr val="000000"/>
              </a:buClr>
              <a:buSzPts val="490"/>
              <a:buFont typeface="Arial"/>
              <a:buChar char="-"/>
            </a:pPr>
            <a:r>
              <a:rPr b="1" lang="en-GB" sz="4844">
                <a:solidFill>
                  <a:srgbClr val="92D050"/>
                </a:solidFill>
                <a:latin typeface="Lato"/>
                <a:ea typeface="Lato"/>
                <a:cs typeface="Lato"/>
                <a:sym typeface="Lato"/>
              </a:rPr>
              <a:t>LEARNING RESOURCES</a:t>
            </a:r>
            <a:endParaRPr b="1" sz="4844">
              <a:solidFill>
                <a:srgbClr val="92D050"/>
              </a:solidFill>
              <a:latin typeface="Lato"/>
              <a:ea typeface="Lato"/>
              <a:cs typeface="Lato"/>
              <a:sym typeface="Lato"/>
            </a:endParaRPr>
          </a:p>
          <a:p>
            <a:pPr indent="0" lvl="0" marL="0" rtl="0" algn="l">
              <a:lnSpc>
                <a:spcPct val="90000"/>
              </a:lnSpc>
              <a:spcBef>
                <a:spcPts val="0"/>
              </a:spcBef>
              <a:spcAft>
                <a:spcPts val="0"/>
              </a:spcAft>
              <a:buClr>
                <a:schemeClr val="dk1"/>
              </a:buClr>
              <a:buSzPct val="100000"/>
              <a:buFont typeface="Calibri"/>
              <a:buNone/>
            </a:pPr>
            <a:r>
              <a:t/>
            </a:r>
            <a:endParaRPr/>
          </a:p>
        </p:txBody>
      </p:sp>
      <p:sp>
        <p:nvSpPr>
          <p:cNvPr id="176" name="Google Shape;176;p10"/>
          <p:cNvSpPr txBox="1"/>
          <p:nvPr>
            <p:ph idx="1" type="body"/>
          </p:nvPr>
        </p:nvSpPr>
        <p:spPr>
          <a:xfrm>
            <a:off x="199800" y="1441100"/>
            <a:ext cx="6954000" cy="5118000"/>
          </a:xfrm>
          <a:prstGeom prst="rect">
            <a:avLst/>
          </a:prstGeom>
          <a:noFill/>
          <a:ln>
            <a:noFill/>
          </a:ln>
        </p:spPr>
        <p:txBody>
          <a:bodyPr anchorCtr="0" anchor="t" bIns="45700" lIns="91425" spcFirstLastPara="1" rIns="91425" wrap="square" tIns="45700">
            <a:noAutofit/>
          </a:bodyPr>
          <a:lstStyle/>
          <a:p>
            <a:pPr indent="-203200" lvl="0" marL="228600" rtl="0" algn="l">
              <a:lnSpc>
                <a:spcPct val="120000"/>
              </a:lnSpc>
              <a:spcBef>
                <a:spcPts val="0"/>
              </a:spcBef>
              <a:spcAft>
                <a:spcPts val="0"/>
              </a:spcAft>
              <a:buClr>
                <a:schemeClr val="dk1"/>
              </a:buClr>
              <a:buSzPts val="1900"/>
              <a:buChar char="•"/>
            </a:pPr>
            <a:r>
              <a:rPr lang="en-GB" sz="1900" u="sng">
                <a:solidFill>
                  <a:schemeClr val="hlink"/>
                </a:solidFill>
                <a:hlinkClick r:id="rId3"/>
              </a:rPr>
              <a:t>Connecting with Media Handbook </a:t>
            </a:r>
            <a:r>
              <a:rPr lang="en-GB" sz="1900"/>
              <a:t>– </a:t>
            </a:r>
            <a:r>
              <a:rPr i="1" lang="en-GB" sz="1900"/>
              <a:t>CIVICUS</a:t>
            </a:r>
            <a:endParaRPr sz="2400"/>
          </a:p>
          <a:p>
            <a:pPr indent="-203200" lvl="0" marL="228600" rtl="0" algn="l">
              <a:lnSpc>
                <a:spcPct val="120000"/>
              </a:lnSpc>
              <a:spcBef>
                <a:spcPts val="1000"/>
              </a:spcBef>
              <a:spcAft>
                <a:spcPts val="0"/>
              </a:spcAft>
              <a:buClr>
                <a:schemeClr val="dk1"/>
              </a:buClr>
              <a:buSzPts val="1900"/>
              <a:buChar char="•"/>
            </a:pPr>
            <a:r>
              <a:rPr lang="en-GB" sz="1900" u="sng">
                <a:solidFill>
                  <a:schemeClr val="hlink"/>
                </a:solidFill>
                <a:hlinkClick r:id="rId4"/>
              </a:rPr>
              <a:t>CSO Aid Observatorio Training Handbook 2020 </a:t>
            </a:r>
            <a:r>
              <a:rPr lang="en-GB" sz="1900"/>
              <a:t>(Module 4 on advocacy) </a:t>
            </a:r>
            <a:r>
              <a:rPr b="1" lang="en-GB" sz="1900"/>
              <a:t>(EN/SP/FR/AR/RU/Bahasa/Nepali)</a:t>
            </a:r>
            <a:endParaRPr sz="2400"/>
          </a:p>
          <a:p>
            <a:pPr indent="-203200" lvl="0" marL="228600" rtl="0" algn="l">
              <a:lnSpc>
                <a:spcPct val="120000"/>
              </a:lnSpc>
              <a:spcBef>
                <a:spcPts val="1000"/>
              </a:spcBef>
              <a:spcAft>
                <a:spcPts val="0"/>
              </a:spcAft>
              <a:buClr>
                <a:schemeClr val="dk1"/>
              </a:buClr>
              <a:buSzPts val="1900"/>
              <a:buChar char="•"/>
            </a:pPr>
            <a:r>
              <a:rPr lang="en-GB" sz="1900" u="sng">
                <a:solidFill>
                  <a:schemeClr val="hlink"/>
                </a:solidFill>
                <a:hlinkClick r:id="rId5"/>
              </a:rPr>
              <a:t>Media Relations - Guide for Civil Society Organisations </a:t>
            </a:r>
            <a:r>
              <a:rPr lang="en-GB" sz="1900"/>
              <a:t>– </a:t>
            </a:r>
            <a:r>
              <a:rPr i="1" lang="en-GB" sz="1900"/>
              <a:t>Balkan Civil Society Development Network (BCSDN), 2007</a:t>
            </a:r>
            <a:endParaRPr sz="2400"/>
          </a:p>
          <a:p>
            <a:pPr indent="-203200" lvl="0" marL="228600" rtl="0" algn="l">
              <a:lnSpc>
                <a:spcPct val="120000"/>
              </a:lnSpc>
              <a:spcBef>
                <a:spcPts val="1000"/>
              </a:spcBef>
              <a:spcAft>
                <a:spcPts val="0"/>
              </a:spcAft>
              <a:buClr>
                <a:schemeClr val="dk1"/>
              </a:buClr>
              <a:buSzPts val="1900"/>
              <a:buChar char="•"/>
            </a:pPr>
            <a:r>
              <a:rPr lang="en-GB" sz="1900" u="sng">
                <a:solidFill>
                  <a:schemeClr val="hlink"/>
                </a:solidFill>
                <a:hlinkClick r:id="rId6"/>
              </a:rPr>
              <a:t>Media Relations Manual for Civil Society Organisations </a:t>
            </a:r>
            <a:r>
              <a:rPr lang="en-GB" sz="1900"/>
              <a:t> - </a:t>
            </a:r>
            <a:r>
              <a:rPr i="1" lang="en-GB" sz="1900"/>
              <a:t>SIPU International and Consortium Partners, 2013 </a:t>
            </a:r>
            <a:endParaRPr sz="1900"/>
          </a:p>
          <a:p>
            <a:pPr indent="-203200" lvl="0" marL="228600" rtl="0" algn="l">
              <a:lnSpc>
                <a:spcPct val="120000"/>
              </a:lnSpc>
              <a:spcBef>
                <a:spcPts val="1000"/>
              </a:spcBef>
              <a:spcAft>
                <a:spcPts val="0"/>
              </a:spcAft>
              <a:buClr>
                <a:schemeClr val="dk1"/>
              </a:buClr>
              <a:buSzPts val="1900"/>
              <a:buChar char="•"/>
            </a:pPr>
            <a:r>
              <a:rPr lang="en-GB" sz="1900" u="sng">
                <a:solidFill>
                  <a:schemeClr val="hlink"/>
                </a:solidFill>
                <a:hlinkClick r:id="rId7"/>
              </a:rPr>
              <a:t>Social Media Outreach and Digital Advocacy</a:t>
            </a:r>
            <a:r>
              <a:rPr lang="en-GB" sz="1900"/>
              <a:t> – </a:t>
            </a:r>
            <a:r>
              <a:rPr i="1" lang="en-GB" sz="1900"/>
              <a:t>Project on Middle East Democracy, 2020 </a:t>
            </a:r>
            <a:r>
              <a:rPr b="1" lang="en-GB" sz="1900"/>
              <a:t>(EN/AR)</a:t>
            </a:r>
            <a:endParaRPr sz="2400"/>
          </a:p>
          <a:p>
            <a:pPr indent="-203200" lvl="0" marL="228600" rtl="0" algn="l">
              <a:lnSpc>
                <a:spcPct val="120000"/>
              </a:lnSpc>
              <a:spcBef>
                <a:spcPts val="1000"/>
              </a:spcBef>
              <a:spcAft>
                <a:spcPts val="0"/>
              </a:spcAft>
              <a:buClr>
                <a:schemeClr val="dk1"/>
              </a:buClr>
              <a:buSzPts val="1900"/>
              <a:buChar char="•"/>
            </a:pPr>
            <a:r>
              <a:rPr lang="en-GB" sz="1900" u="sng">
                <a:solidFill>
                  <a:schemeClr val="hlink"/>
                </a:solidFill>
                <a:hlinkClick r:id="rId8"/>
              </a:rPr>
              <a:t>Guide to Reporting Civic Space: Media Toolkit </a:t>
            </a:r>
            <a:r>
              <a:rPr lang="en-GB" sz="1900"/>
              <a:t>– </a:t>
            </a:r>
            <a:r>
              <a:rPr i="1" lang="en-GB" sz="1900"/>
              <a:t>CIVICUS</a:t>
            </a:r>
            <a:r>
              <a:rPr lang="en-GB" sz="1900"/>
              <a:t> </a:t>
            </a:r>
            <a:r>
              <a:rPr b="1" lang="en-GB" sz="1900"/>
              <a:t>(EN/FR/SP)</a:t>
            </a:r>
            <a:endParaRPr sz="1900"/>
          </a:p>
        </p:txBody>
      </p:sp>
      <p:pic>
        <p:nvPicPr>
          <p:cNvPr id="177" name="Google Shape;177;p10"/>
          <p:cNvPicPr preferRelativeResize="0"/>
          <p:nvPr/>
        </p:nvPicPr>
        <p:blipFill>
          <a:blip r:embed="rId9">
            <a:alphaModFix/>
          </a:blip>
          <a:stretch>
            <a:fillRect/>
          </a:stretch>
        </p:blipFill>
        <p:spPr>
          <a:xfrm>
            <a:off x="6892927" y="4283000"/>
            <a:ext cx="3054599" cy="2276100"/>
          </a:xfrm>
          <a:prstGeom prst="rect">
            <a:avLst/>
          </a:prstGeom>
          <a:noFill/>
          <a:ln>
            <a:noFill/>
          </a:ln>
        </p:spPr>
      </p:pic>
      <p:pic>
        <p:nvPicPr>
          <p:cNvPr id="178" name="Google Shape;178;p10"/>
          <p:cNvPicPr preferRelativeResize="0"/>
          <p:nvPr/>
        </p:nvPicPr>
        <p:blipFill>
          <a:blip r:embed="rId10">
            <a:alphaModFix/>
          </a:blip>
          <a:stretch>
            <a:fillRect/>
          </a:stretch>
        </p:blipFill>
        <p:spPr>
          <a:xfrm>
            <a:off x="7483125" y="390250"/>
            <a:ext cx="2659874" cy="1687650"/>
          </a:xfrm>
          <a:prstGeom prst="rect">
            <a:avLst/>
          </a:prstGeom>
          <a:noFill/>
          <a:ln>
            <a:noFill/>
          </a:ln>
        </p:spPr>
      </p:pic>
      <p:pic>
        <p:nvPicPr>
          <p:cNvPr id="179" name="Google Shape;179;p10"/>
          <p:cNvPicPr preferRelativeResize="0"/>
          <p:nvPr/>
        </p:nvPicPr>
        <p:blipFill>
          <a:blip r:embed="rId11">
            <a:alphaModFix/>
          </a:blip>
          <a:stretch>
            <a:fillRect/>
          </a:stretch>
        </p:blipFill>
        <p:spPr>
          <a:xfrm>
            <a:off x="6993075" y="1767125"/>
            <a:ext cx="1564400" cy="23260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2021-09-21T01:00:24Z</dcterms:created>
  <dc:creator>Heleen Vandevoort</dc:creator>
</cp:coreProperties>
</file>