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Lst>
  <p:sldSz cy="5143500" cx="9144000"/>
  <p:notesSz cx="6858000" cy="9144000"/>
  <p:embeddedFontLst>
    <p:embeddedFont>
      <p:font typeface="Poppins"/>
      <p:regular r:id="rId14"/>
      <p:bold r:id="rId15"/>
      <p:italic r:id="rId16"/>
      <p:boldItalic r:id="rId17"/>
    </p:embeddedFont>
    <p:embeddedFont>
      <p:font typeface="Lato"/>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http://customooxmlschemas.google.com/">
      <go:slidesCustomData xmlns:go="http://customooxmlschemas.google.com/" r:id="rId22" roundtripDataSignature="AMtx7mhAJBETD7ETwgqkL7NPUUV3sLdjT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italic.fntdata"/><Relationship Id="rId11" Type="http://schemas.openxmlformats.org/officeDocument/2006/relationships/slide" Target="slides/slide6.xml"/><Relationship Id="rId22" Type="http://customschemas.google.com/relationships/presentationmetadata" Target="metadata"/><Relationship Id="rId10" Type="http://schemas.openxmlformats.org/officeDocument/2006/relationships/slide" Target="slides/slide5.xml"/><Relationship Id="rId21" Type="http://schemas.openxmlformats.org/officeDocument/2006/relationships/font" Target="fonts/Lato-bold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Poppins-bold.fntdata"/><Relationship Id="rId14" Type="http://schemas.openxmlformats.org/officeDocument/2006/relationships/font" Target="fonts/Poppins-regular.fntdata"/><Relationship Id="rId17" Type="http://schemas.openxmlformats.org/officeDocument/2006/relationships/font" Target="fonts/Poppins-boldItalic.fntdata"/><Relationship Id="rId16" Type="http://schemas.openxmlformats.org/officeDocument/2006/relationships/font" Target="fonts/Poppins-italic.fntdata"/><Relationship Id="rId5" Type="http://schemas.openxmlformats.org/officeDocument/2006/relationships/notesMaster" Target="notesMasters/notesMaster1.xml"/><Relationship Id="rId19" Type="http://schemas.openxmlformats.org/officeDocument/2006/relationships/font" Target="fonts/Lato-bold.fntdata"/><Relationship Id="rId6" Type="http://schemas.openxmlformats.org/officeDocument/2006/relationships/slide" Target="slides/slide1.xml"/><Relationship Id="rId18" Type="http://schemas.openxmlformats.org/officeDocument/2006/relationships/font" Target="fonts/Lato-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56" name="Google Shape;56;p1: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5" name="Google Shape;65;p2: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75" name="Google Shape;75;p3: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4" name="Google Shape;84;p4: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4" name="Google Shape;94;p6: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4" name="Google Shape;104;p7: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4" name="Google Shape;114;p8: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4" name="Google Shape;124;p9:notes"/>
          <p:cNvSpPr/>
          <p:nvPr>
            <p:ph idx="2" type="sldImg"/>
          </p:nvPr>
        </p:nvSpPr>
        <p:spPr>
          <a:xfrm>
            <a:off x="380206" y="685800"/>
            <a:ext cx="60975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lide">
  <p:cSld name="2_Slide">
    <p:spTree>
      <p:nvGrpSpPr>
        <p:cNvPr id="9" name="Shape 9"/>
        <p:cNvGrpSpPr/>
        <p:nvPr/>
      </p:nvGrpSpPr>
      <p:grpSpPr>
        <a:xfrm>
          <a:off x="0" y="0"/>
          <a:ext cx="0" cy="0"/>
          <a:chOff x="0" y="0"/>
          <a:chExt cx="0" cy="0"/>
        </a:xfrm>
      </p:grpSpPr>
      <p:sp>
        <p:nvSpPr>
          <p:cNvPr id="10" name="Google Shape;10;p11"/>
          <p:cNvSpPr/>
          <p:nvPr>
            <p:ph idx="2" type="pic"/>
          </p:nvPr>
        </p:nvSpPr>
        <p:spPr>
          <a:xfrm>
            <a:off x="5571463" y="0"/>
            <a:ext cx="3572700" cy="5143500"/>
          </a:xfrm>
          <a:prstGeom prst="rect">
            <a:avLst/>
          </a:prstGeom>
          <a:solidFill>
            <a:srgbClr val="F2F2F2"/>
          </a:solid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9" name="Shape 39"/>
        <p:cNvGrpSpPr/>
        <p:nvPr/>
      </p:nvGrpSpPr>
      <p:grpSpPr>
        <a:xfrm>
          <a:off x="0" y="0"/>
          <a:ext cx="0" cy="0"/>
          <a:chOff x="0" y="0"/>
          <a:chExt cx="0" cy="0"/>
        </a:xfrm>
      </p:grpSpPr>
      <p:sp>
        <p:nvSpPr>
          <p:cNvPr id="40" name="Google Shape;40;p2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 name="Google Shape;41;p20"/>
          <p:cNvSpPr txBox="1"/>
          <p:nvPr>
            <p:ph type="title"/>
          </p:nvPr>
        </p:nvSpPr>
        <p:spPr>
          <a:xfrm>
            <a:off x="265500" y="1233175"/>
            <a:ext cx="4045200" cy="14823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42" name="Google Shape;42;p20"/>
          <p:cNvSpPr txBox="1"/>
          <p:nvPr>
            <p:ph idx="1" type="subTitle"/>
          </p:nvPr>
        </p:nvSpPr>
        <p:spPr>
          <a:xfrm>
            <a:off x="265500" y="2803075"/>
            <a:ext cx="4045200" cy="12351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20"/>
          <p:cNvSpPr txBox="1"/>
          <p:nvPr>
            <p:ph idx="2" type="body"/>
          </p:nvPr>
        </p:nvSpPr>
        <p:spPr>
          <a:xfrm>
            <a:off x="4939500" y="724075"/>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44" name="Google Shape;44;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21"/>
          <p:cNvSpPr txBox="1"/>
          <p:nvPr>
            <p:ph idx="1" type="body"/>
          </p:nvPr>
        </p:nvSpPr>
        <p:spPr>
          <a:xfrm>
            <a:off x="311700" y="4230575"/>
            <a:ext cx="5998800" cy="6051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800"/>
              <a:buNone/>
              <a:defRPr/>
            </a:lvl1pPr>
          </a:lstStyle>
          <a:p/>
        </p:txBody>
      </p:sp>
      <p:sp>
        <p:nvSpPr>
          <p:cNvPr id="47" name="Google Shape;47;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22"/>
          <p:cNvSpPr txBox="1"/>
          <p:nvPr>
            <p:ph hasCustomPrompt="1" type="title"/>
          </p:nvPr>
        </p:nvSpPr>
        <p:spPr>
          <a:xfrm>
            <a:off x="311700" y="1106125"/>
            <a:ext cx="8520600" cy="19635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50" name="Google Shape;50;p22"/>
          <p:cNvSpPr txBox="1"/>
          <p:nvPr>
            <p:ph idx="1" type="body"/>
          </p:nvPr>
        </p:nvSpPr>
        <p:spPr>
          <a:xfrm>
            <a:off x="311700" y="3152225"/>
            <a:ext cx="8520600" cy="1300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51" name="Google Shape;51;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2" name="Shape 52"/>
        <p:cNvGrpSpPr/>
        <p:nvPr/>
      </p:nvGrpSpPr>
      <p:grpSpPr>
        <a:xfrm>
          <a:off x="0" y="0"/>
          <a:ext cx="0" cy="0"/>
          <a:chOff x="0" y="0"/>
          <a:chExt cx="0" cy="0"/>
        </a:xfrm>
      </p:grpSpPr>
      <p:sp>
        <p:nvSpPr>
          <p:cNvPr id="53" name="Google Shape;53;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11" name="Shape 11"/>
        <p:cNvGrpSpPr/>
        <p:nvPr/>
      </p:nvGrpSpPr>
      <p:grpSpPr>
        <a:xfrm>
          <a:off x="0" y="0"/>
          <a:ext cx="0" cy="0"/>
          <a:chOff x="0" y="0"/>
          <a:chExt cx="0" cy="0"/>
        </a:xfrm>
      </p:grpSpPr>
      <p:sp>
        <p:nvSpPr>
          <p:cNvPr id="12" name="Google Shape;12;p12"/>
          <p:cNvSpPr/>
          <p:nvPr>
            <p:ph idx="2" type="pic"/>
          </p:nvPr>
        </p:nvSpPr>
        <p:spPr>
          <a:xfrm>
            <a:off x="732540" y="2132014"/>
            <a:ext cx="1560600" cy="1560300"/>
          </a:xfrm>
          <a:prstGeom prst="ellipse">
            <a:avLst/>
          </a:prstGeom>
          <a:solidFill>
            <a:srgbClr val="F2F2F2"/>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 name="Shape 13"/>
        <p:cNvGrpSpPr/>
        <p:nvPr/>
      </p:nvGrpSpPr>
      <p:grpSpPr>
        <a:xfrm>
          <a:off x="0" y="0"/>
          <a:ext cx="0" cy="0"/>
          <a:chOff x="0" y="0"/>
          <a:chExt cx="0" cy="0"/>
        </a:xfrm>
      </p:grpSpPr>
      <p:sp>
        <p:nvSpPr>
          <p:cNvPr id="14" name="Google Shape;14;p13"/>
          <p:cNvSpPr txBox="1"/>
          <p:nvPr>
            <p:ph type="ctrTitle"/>
          </p:nvPr>
        </p:nvSpPr>
        <p:spPr>
          <a:xfrm>
            <a:off x="311708" y="744575"/>
            <a:ext cx="8520600" cy="2052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p:txBody>
      </p:sp>
      <p:sp>
        <p:nvSpPr>
          <p:cNvPr id="15" name="Google Shape;15;p13"/>
          <p:cNvSpPr txBox="1"/>
          <p:nvPr>
            <p:ph idx="1" type="subTitle"/>
          </p:nvPr>
        </p:nvSpPr>
        <p:spPr>
          <a:xfrm>
            <a:off x="311700" y="2834125"/>
            <a:ext cx="8520600" cy="7926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6" name="Google Shape;16;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7" name="Shape 17"/>
        <p:cNvGrpSpPr/>
        <p:nvPr/>
      </p:nvGrpSpPr>
      <p:grpSpPr>
        <a:xfrm>
          <a:off x="0" y="0"/>
          <a:ext cx="0" cy="0"/>
          <a:chOff x="0" y="0"/>
          <a:chExt cx="0" cy="0"/>
        </a:xfrm>
      </p:grpSpPr>
      <p:sp>
        <p:nvSpPr>
          <p:cNvPr id="18" name="Google Shape;18;p14"/>
          <p:cNvSpPr txBox="1"/>
          <p:nvPr>
            <p:ph type="title"/>
          </p:nvPr>
        </p:nvSpPr>
        <p:spPr>
          <a:xfrm>
            <a:off x="311700" y="2150850"/>
            <a:ext cx="8520600" cy="8418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19" name="Google Shape;19;p1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 name="Shape 20"/>
        <p:cNvGrpSpPr/>
        <p:nvPr/>
      </p:nvGrpSpPr>
      <p:grpSpPr>
        <a:xfrm>
          <a:off x="0" y="0"/>
          <a:ext cx="0" cy="0"/>
          <a:chOff x="0" y="0"/>
          <a:chExt cx="0" cy="0"/>
        </a:xfrm>
      </p:grpSpPr>
      <p:sp>
        <p:nvSpPr>
          <p:cNvPr id="21" name="Google Shape;21;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2" name="Google Shape;22;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23" name="Google Shape;23;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4" name="Shape 24"/>
        <p:cNvGrpSpPr/>
        <p:nvPr/>
      </p:nvGrpSpPr>
      <p:grpSpPr>
        <a:xfrm>
          <a:off x="0" y="0"/>
          <a:ext cx="0" cy="0"/>
          <a:chOff x="0" y="0"/>
          <a:chExt cx="0" cy="0"/>
        </a:xfrm>
      </p:grpSpPr>
      <p:sp>
        <p:nvSpPr>
          <p:cNvPr id="25" name="Google Shape;25;p16"/>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26" name="Google Shape;26;p16"/>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7" name="Google Shape;27;p16"/>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28" name="Google Shape;28;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9" name="Shape 29"/>
        <p:cNvGrpSpPr/>
        <p:nvPr/>
      </p:nvGrpSpPr>
      <p:grpSpPr>
        <a:xfrm>
          <a:off x="0" y="0"/>
          <a:ext cx="0" cy="0"/>
          <a:chOff x="0" y="0"/>
          <a:chExt cx="0" cy="0"/>
        </a:xfrm>
      </p:grpSpPr>
      <p:sp>
        <p:nvSpPr>
          <p:cNvPr id="30" name="Google Shape;30;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31" name="Google Shape;31;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2" name="Shape 32"/>
        <p:cNvGrpSpPr/>
        <p:nvPr/>
      </p:nvGrpSpPr>
      <p:grpSpPr>
        <a:xfrm>
          <a:off x="0" y="0"/>
          <a:ext cx="0" cy="0"/>
          <a:chOff x="0" y="0"/>
          <a:chExt cx="0" cy="0"/>
        </a:xfrm>
      </p:grpSpPr>
      <p:sp>
        <p:nvSpPr>
          <p:cNvPr id="33" name="Google Shape;33;p18"/>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4" name="Google Shape;34;p18"/>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35" name="Google Shape;35;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6" name="Shape 36"/>
        <p:cNvGrpSpPr/>
        <p:nvPr/>
      </p:nvGrpSpPr>
      <p:grpSpPr>
        <a:xfrm>
          <a:off x="0" y="0"/>
          <a:ext cx="0" cy="0"/>
          <a:chOff x="0" y="0"/>
          <a:chExt cx="0" cy="0"/>
        </a:xfrm>
      </p:grpSpPr>
      <p:sp>
        <p:nvSpPr>
          <p:cNvPr id="37" name="Google Shape;37;p19"/>
          <p:cNvSpPr txBox="1"/>
          <p:nvPr>
            <p:ph type="title"/>
          </p:nvPr>
        </p:nvSpPr>
        <p:spPr>
          <a:xfrm>
            <a:off x="490250" y="450150"/>
            <a:ext cx="63678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38" name="Google Shape;38;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0"/>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8" name="Google Shape;8;p1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obsproject.com/" TargetMode="External"/><Relationship Id="rId4" Type="http://schemas.openxmlformats.org/officeDocument/2006/relationships/hyperlink" Target="https://obsproject.com/forum/resources/obs-virtualcam.539/" TargetMode="External"/><Relationship Id="rId5" Type="http://schemas.openxmlformats.org/officeDocument/2006/relationships/hyperlink" Target="https://csopartnership.org/cloud/index.php/s/nJemSZifgMaKz2D" TargetMode="External"/><Relationship Id="rId6" Type="http://schemas.openxmlformats.org/officeDocument/2006/relationships/hyperlink" Target="https://vb-audio.com/Voicemeeter/index.ht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obsproject.com/forum/resources/obs-virtualcam.539/" TargetMode="Externa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p1"/>
          <p:cNvSpPr txBox="1"/>
          <p:nvPr/>
        </p:nvSpPr>
        <p:spPr>
          <a:xfrm>
            <a:off x="3119658" y="545706"/>
            <a:ext cx="4094400" cy="611700"/>
          </a:xfrm>
          <a:prstGeom prst="rect">
            <a:avLst/>
          </a:prstGeom>
          <a:noFill/>
          <a:ln>
            <a:noFill/>
          </a:ln>
        </p:spPr>
        <p:txBody>
          <a:bodyPr anchorCtr="0" anchor="t" bIns="17150" lIns="34300" spcFirstLastPara="1" rIns="34300" wrap="square" tIns="17150">
            <a:noAutofit/>
          </a:bodyPr>
          <a:lstStyle/>
          <a:p>
            <a:pPr indent="0" lvl="0" marL="0" marR="0" rtl="0" algn="l">
              <a:lnSpc>
                <a:spcPct val="100000"/>
              </a:lnSpc>
              <a:spcBef>
                <a:spcPts val="0"/>
              </a:spcBef>
              <a:spcAft>
                <a:spcPts val="0"/>
              </a:spcAft>
              <a:buClr>
                <a:srgbClr val="000000"/>
              </a:buClr>
              <a:buSzPts val="3800"/>
              <a:buFont typeface="Arial"/>
              <a:buNone/>
            </a:pPr>
            <a:r>
              <a:rPr b="1" i="0" lang="en" sz="3800" u="none" cap="none" strike="noStrike">
                <a:solidFill>
                  <a:srgbClr val="92D050"/>
                </a:solidFill>
                <a:latin typeface="Poppins"/>
                <a:ea typeface="Poppins"/>
                <a:cs typeface="Poppins"/>
                <a:sym typeface="Poppins"/>
              </a:rPr>
              <a:t>WEBINAR</a:t>
            </a:r>
            <a:endParaRPr b="0" i="0" sz="3800" u="none" cap="none" strike="noStrike">
              <a:solidFill>
                <a:schemeClr val="dk2"/>
              </a:solidFill>
              <a:latin typeface="Poppins"/>
              <a:ea typeface="Poppins"/>
              <a:cs typeface="Poppins"/>
              <a:sym typeface="Poppins"/>
            </a:endParaRPr>
          </a:p>
        </p:txBody>
      </p:sp>
      <p:sp>
        <p:nvSpPr>
          <p:cNvPr id="59" name="Google Shape;59;p1"/>
          <p:cNvSpPr/>
          <p:nvPr/>
        </p:nvSpPr>
        <p:spPr>
          <a:xfrm flipH="1">
            <a:off x="2536072" y="469299"/>
            <a:ext cx="114300" cy="4144200"/>
          </a:xfrm>
          <a:prstGeom prst="rect">
            <a:avLst/>
          </a:prstGeom>
          <a:solidFill>
            <a:srgbClr val="92D050"/>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60" name="Google Shape;60;p1"/>
          <p:cNvSpPr txBox="1"/>
          <p:nvPr/>
        </p:nvSpPr>
        <p:spPr>
          <a:xfrm>
            <a:off x="468451" y="571734"/>
            <a:ext cx="1818000" cy="890100"/>
          </a:xfrm>
          <a:prstGeom prst="rect">
            <a:avLst/>
          </a:prstGeom>
          <a:noFill/>
          <a:ln>
            <a:noFill/>
          </a:ln>
        </p:spPr>
        <p:txBody>
          <a:bodyPr anchorCtr="0" anchor="t" bIns="40775" lIns="81550" spcFirstLastPara="1" rIns="81550" wrap="square" tIns="40775">
            <a:noAutofit/>
          </a:bodyPr>
          <a:lstStyle/>
          <a:p>
            <a:pPr indent="0" lvl="0" marL="0" marR="0" rtl="0" algn="r">
              <a:lnSpc>
                <a:spcPct val="120000"/>
              </a:lnSpc>
              <a:spcBef>
                <a:spcPts val="0"/>
              </a:spcBef>
              <a:spcAft>
                <a:spcPts val="0"/>
              </a:spcAft>
              <a:buClr>
                <a:schemeClr val="dk2"/>
              </a:buClr>
              <a:buSzPts val="1400"/>
              <a:buFont typeface="Arial"/>
              <a:buNone/>
            </a:pPr>
            <a:r>
              <a:rPr b="0" i="0" lang="en" sz="1400" u="none" cap="none" strike="noStrike">
                <a:solidFill>
                  <a:schemeClr val="dk2"/>
                </a:solidFill>
                <a:latin typeface="Lato"/>
                <a:ea typeface="Lato"/>
                <a:cs typeface="Lato"/>
                <a:sym typeface="Lato"/>
              </a:rPr>
              <a:t>CSO Partnership </a:t>
            </a:r>
            <a:endParaRPr b="0" i="0" sz="500" u="none" cap="none" strike="noStrike">
              <a:solidFill>
                <a:srgbClr val="000000"/>
              </a:solidFill>
              <a:latin typeface="Arial"/>
              <a:ea typeface="Arial"/>
              <a:cs typeface="Arial"/>
              <a:sym typeface="Arial"/>
            </a:endParaRPr>
          </a:p>
          <a:p>
            <a:pPr indent="0" lvl="0" marL="0" marR="0" rtl="0" algn="r">
              <a:lnSpc>
                <a:spcPct val="120000"/>
              </a:lnSpc>
              <a:spcBef>
                <a:spcPts val="300"/>
              </a:spcBef>
              <a:spcAft>
                <a:spcPts val="0"/>
              </a:spcAft>
              <a:buClr>
                <a:schemeClr val="dk2"/>
              </a:buClr>
              <a:buSzPts val="1400"/>
              <a:buFont typeface="Arial"/>
              <a:buNone/>
            </a:pPr>
            <a:r>
              <a:rPr b="0" i="0" lang="en" sz="1400" u="none" cap="none" strike="noStrike">
                <a:solidFill>
                  <a:schemeClr val="dk2"/>
                </a:solidFill>
                <a:latin typeface="Lato"/>
                <a:ea typeface="Lato"/>
                <a:cs typeface="Lato"/>
                <a:sym typeface="Lato"/>
              </a:rPr>
              <a:t>for Development</a:t>
            </a:r>
            <a:endParaRPr b="0" i="0" sz="500" u="none" cap="none" strike="noStrike">
              <a:solidFill>
                <a:srgbClr val="000000"/>
              </a:solidFill>
              <a:latin typeface="Arial"/>
              <a:ea typeface="Arial"/>
              <a:cs typeface="Arial"/>
              <a:sym typeface="Arial"/>
            </a:endParaRPr>
          </a:p>
          <a:p>
            <a:pPr indent="0" lvl="0" marL="0" marR="0" rtl="0" algn="r">
              <a:lnSpc>
                <a:spcPct val="120000"/>
              </a:lnSpc>
              <a:spcBef>
                <a:spcPts val="300"/>
              </a:spcBef>
              <a:spcAft>
                <a:spcPts val="0"/>
              </a:spcAft>
              <a:buClr>
                <a:schemeClr val="dk2"/>
              </a:buClr>
              <a:buSzPts val="1400"/>
              <a:buFont typeface="Arial"/>
              <a:buNone/>
            </a:pPr>
            <a:r>
              <a:rPr b="0" i="0" lang="en" sz="1400" u="none" cap="none" strike="noStrike">
                <a:solidFill>
                  <a:schemeClr val="dk2"/>
                </a:solidFill>
                <a:latin typeface="Lato"/>
                <a:ea typeface="Lato"/>
                <a:cs typeface="Lato"/>
                <a:sym typeface="Lato"/>
              </a:rPr>
              <a:t>Effectiveness</a:t>
            </a:r>
            <a:endParaRPr b="0" i="0" sz="1400" u="none" cap="none" strike="noStrike">
              <a:solidFill>
                <a:schemeClr val="dk2"/>
              </a:solidFill>
              <a:latin typeface="Lato"/>
              <a:ea typeface="Lato"/>
              <a:cs typeface="Lato"/>
              <a:sym typeface="Lato"/>
            </a:endParaRPr>
          </a:p>
        </p:txBody>
      </p:sp>
      <p:pic>
        <p:nvPicPr>
          <p:cNvPr id="61" name="Google Shape;61;p1"/>
          <p:cNvPicPr preferRelativeResize="0"/>
          <p:nvPr/>
        </p:nvPicPr>
        <p:blipFill rotWithShape="1">
          <a:blip r:embed="rId3">
            <a:alphaModFix/>
          </a:blip>
          <a:srcRect b="0" l="0" r="0" t="0"/>
          <a:stretch/>
        </p:blipFill>
        <p:spPr>
          <a:xfrm>
            <a:off x="675585" y="3562124"/>
            <a:ext cx="1714500" cy="1144957"/>
          </a:xfrm>
          <a:prstGeom prst="rect">
            <a:avLst/>
          </a:prstGeom>
          <a:noFill/>
          <a:ln>
            <a:noFill/>
          </a:ln>
        </p:spPr>
      </p:pic>
      <p:sp>
        <p:nvSpPr>
          <p:cNvPr id="62" name="Google Shape;62;p1"/>
          <p:cNvSpPr txBox="1"/>
          <p:nvPr/>
        </p:nvSpPr>
        <p:spPr>
          <a:xfrm>
            <a:off x="3225800" y="2804525"/>
            <a:ext cx="4966200" cy="1139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3100"/>
              <a:buFont typeface="Arial"/>
              <a:buNone/>
            </a:pPr>
            <a:r>
              <a:rPr b="1" i="0" lang="en" sz="3100" u="none" cap="none" strike="noStrike">
                <a:solidFill>
                  <a:srgbClr val="000000"/>
                </a:solidFill>
                <a:latin typeface="Poppins"/>
                <a:ea typeface="Poppins"/>
                <a:cs typeface="Poppins"/>
                <a:sym typeface="Poppins"/>
              </a:rPr>
              <a:t>How to Connect OBS and Zoom</a:t>
            </a:r>
            <a:endParaRPr b="1" i="0" sz="3100" u="none" cap="none" strike="noStrike">
              <a:solidFill>
                <a:srgbClr val="000000"/>
              </a:solidFill>
              <a:latin typeface="Poppins"/>
              <a:ea typeface="Poppins"/>
              <a:cs typeface="Poppins"/>
              <a:sym typeface="Poppi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2"/>
          <p:cNvSpPr/>
          <p:nvPr/>
        </p:nvSpPr>
        <p:spPr>
          <a:xfrm>
            <a:off x="98504" y="0"/>
            <a:ext cx="9144000"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68" name="Google Shape;68;p2"/>
          <p:cNvSpPr/>
          <p:nvPr/>
        </p:nvSpPr>
        <p:spPr>
          <a:xfrm>
            <a:off x="2856710" y="1718363"/>
            <a:ext cx="24974399"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69" name="Google Shape;69;p2"/>
          <p:cNvSpPr/>
          <p:nvPr/>
        </p:nvSpPr>
        <p:spPr>
          <a:xfrm>
            <a:off x="2560950" y="3327325"/>
            <a:ext cx="5653200" cy="1519800"/>
          </a:xfrm>
          <a:prstGeom prst="rect">
            <a:avLst/>
          </a:prstGeom>
          <a:noFill/>
          <a:ln>
            <a:noFill/>
          </a:ln>
        </p:spPr>
        <p:txBody>
          <a:bodyPr anchorCtr="0" anchor="t" bIns="17150" lIns="34300" spcFirstLastPara="1" rIns="34300" wrap="square" tIns="17150">
            <a:noAutofit/>
          </a:bodyPr>
          <a:lstStyle/>
          <a:p>
            <a:pPr indent="0" lvl="0" marL="0" marR="0" rtl="0" algn="l">
              <a:lnSpc>
                <a:spcPct val="115000"/>
              </a:lnSpc>
              <a:spcBef>
                <a:spcPts val="1200"/>
              </a:spcBef>
              <a:spcAft>
                <a:spcPts val="0"/>
              </a:spcAft>
              <a:buClr>
                <a:schemeClr val="dk1"/>
              </a:buClr>
              <a:buSzPts val="1100"/>
              <a:buFont typeface="Arial"/>
              <a:buNone/>
            </a:pPr>
            <a:r>
              <a:rPr b="0" i="0" lang="en" sz="1200" u="none" cap="none" strike="noStrike">
                <a:solidFill>
                  <a:schemeClr val="dk1"/>
                </a:solidFill>
                <a:latin typeface="Arial"/>
                <a:ea typeface="Arial"/>
                <a:cs typeface="Arial"/>
                <a:sym typeface="Arial"/>
              </a:rPr>
              <a:t>The picture above is a complete connection diagram showing you how to connect audio and video between OBS and Zoom. Essentially, you are able to bring audio and video directly from Zoom and OBS with any Windows or Mac PC. The main difference between Windows and Mac computers is the type of Audio setup that you use. </a:t>
            </a:r>
            <a:endParaRPr b="0" i="0" sz="12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120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70" name="Google Shape;70;p2"/>
          <p:cNvSpPr txBox="1"/>
          <p:nvPr/>
        </p:nvSpPr>
        <p:spPr>
          <a:xfrm>
            <a:off x="211875" y="382406"/>
            <a:ext cx="1706400" cy="765300"/>
          </a:xfrm>
          <a:prstGeom prst="rect">
            <a:avLst/>
          </a:prstGeom>
          <a:noFill/>
          <a:ln>
            <a:noFill/>
          </a:ln>
        </p:spPr>
        <p:txBody>
          <a:bodyPr anchorCtr="0" anchor="t" bIns="17150" lIns="34300" spcFirstLastPara="1" rIns="34300" wrap="square" tIns="17150">
            <a:no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chemeClr val="dk1"/>
                </a:solidFill>
                <a:latin typeface="Lato"/>
                <a:ea typeface="Lato"/>
                <a:cs typeface="Lato"/>
                <a:sym typeface="Lato"/>
              </a:rPr>
              <a:t>Diagram</a:t>
            </a:r>
            <a:endParaRPr b="0" i="0" sz="1200" u="none" cap="none" strike="noStrike">
              <a:solidFill>
                <a:schemeClr val="dk1"/>
              </a:solidFill>
              <a:latin typeface="Lato"/>
              <a:ea typeface="Lato"/>
              <a:cs typeface="Lato"/>
              <a:sym typeface="Lato"/>
            </a:endParaRPr>
          </a:p>
        </p:txBody>
      </p:sp>
      <p:sp>
        <p:nvSpPr>
          <p:cNvPr id="71" name="Google Shape;71;p2"/>
          <p:cNvSpPr/>
          <p:nvPr/>
        </p:nvSpPr>
        <p:spPr>
          <a:xfrm flipH="1">
            <a:off x="793492" y="1147691"/>
            <a:ext cx="1039200" cy="222900"/>
          </a:xfrm>
          <a:prstGeom prst="rect">
            <a:avLst/>
          </a:prstGeom>
          <a:solidFill>
            <a:srgbClr val="92D050"/>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pic>
        <p:nvPicPr>
          <p:cNvPr id="72" name="Google Shape;72;p2"/>
          <p:cNvPicPr preferRelativeResize="0"/>
          <p:nvPr/>
        </p:nvPicPr>
        <p:blipFill rotWithShape="1">
          <a:blip r:embed="rId3">
            <a:alphaModFix/>
          </a:blip>
          <a:srcRect b="0" l="0" r="0" t="0"/>
          <a:stretch/>
        </p:blipFill>
        <p:spPr>
          <a:xfrm>
            <a:off x="2560950" y="304800"/>
            <a:ext cx="5373377" cy="30225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 name="Shape 76"/>
        <p:cNvGrpSpPr/>
        <p:nvPr/>
      </p:nvGrpSpPr>
      <p:grpSpPr>
        <a:xfrm>
          <a:off x="0" y="0"/>
          <a:ext cx="0" cy="0"/>
          <a:chOff x="0" y="0"/>
          <a:chExt cx="0" cy="0"/>
        </a:xfrm>
      </p:grpSpPr>
      <p:sp>
        <p:nvSpPr>
          <p:cNvPr id="77" name="Google Shape;77;p3"/>
          <p:cNvSpPr/>
          <p:nvPr/>
        </p:nvSpPr>
        <p:spPr>
          <a:xfrm>
            <a:off x="98504" y="0"/>
            <a:ext cx="9144000"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78" name="Google Shape;78;p3"/>
          <p:cNvSpPr/>
          <p:nvPr/>
        </p:nvSpPr>
        <p:spPr>
          <a:xfrm>
            <a:off x="2856710" y="1718363"/>
            <a:ext cx="24974399"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79" name="Google Shape;79;p3"/>
          <p:cNvSpPr/>
          <p:nvPr/>
        </p:nvSpPr>
        <p:spPr>
          <a:xfrm>
            <a:off x="2560950" y="1147700"/>
            <a:ext cx="5653200" cy="3699300"/>
          </a:xfrm>
          <a:prstGeom prst="rect">
            <a:avLst/>
          </a:prstGeom>
          <a:noFill/>
          <a:ln>
            <a:noFill/>
          </a:ln>
        </p:spPr>
        <p:txBody>
          <a:bodyPr anchorCtr="0" anchor="t" bIns="17150" lIns="34300" spcFirstLastPara="1" rIns="34300" wrap="square" tIns="17150">
            <a:noAutofit/>
          </a:bodyPr>
          <a:lstStyle/>
          <a:p>
            <a:pPr indent="0" lvl="0" marL="0" marR="0" rtl="0" algn="l">
              <a:lnSpc>
                <a:spcPct val="115000"/>
              </a:lnSpc>
              <a:spcBef>
                <a:spcPts val="1200"/>
              </a:spcBef>
              <a:spcAft>
                <a:spcPts val="0"/>
              </a:spcAft>
              <a:buClr>
                <a:schemeClr val="dk1"/>
              </a:buClr>
              <a:buSzPts val="1100"/>
              <a:buFont typeface="Arial"/>
              <a:buNone/>
            </a:pPr>
            <a:r>
              <a:rPr b="1" i="0" lang="en" sz="1500" u="none" cap="none" strike="noStrike">
                <a:solidFill>
                  <a:schemeClr val="dk1"/>
                </a:solidFill>
                <a:latin typeface="Arial"/>
                <a:ea typeface="Arial"/>
                <a:cs typeface="Arial"/>
                <a:sym typeface="Arial"/>
              </a:rPr>
              <a:t>Zoom</a:t>
            </a:r>
            <a:endParaRPr b="1" i="0" sz="15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1" i="0" lang="en" sz="1500" u="none" cap="none" strike="noStrike">
                <a:solidFill>
                  <a:schemeClr val="dk1"/>
                </a:solidFill>
                <a:latin typeface="Arial"/>
                <a:ea typeface="Arial"/>
                <a:cs typeface="Arial"/>
                <a:sym typeface="Arial"/>
              </a:rPr>
              <a:t>Latest version of OBS - </a:t>
            </a:r>
            <a:r>
              <a:rPr b="1" i="0" lang="en" sz="1500" u="sng" cap="none" strike="noStrike">
                <a:solidFill>
                  <a:schemeClr val="hlink"/>
                </a:solidFill>
                <a:latin typeface="Arial"/>
                <a:ea typeface="Arial"/>
                <a:cs typeface="Arial"/>
                <a:sym typeface="Arial"/>
                <a:hlinkClick r:id="rId3"/>
              </a:rPr>
              <a:t>Link</a:t>
            </a:r>
            <a:endParaRPr b="1" sz="15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 sz="1500">
                <a:solidFill>
                  <a:schemeClr val="dk1"/>
                </a:solidFill>
              </a:rPr>
              <a:t>OBS Virtual camera - </a:t>
            </a:r>
            <a:r>
              <a:rPr b="1" lang="en" sz="1500" u="sng">
                <a:solidFill>
                  <a:schemeClr val="hlink"/>
                </a:solidFill>
                <a:hlinkClick r:id="rId4"/>
              </a:rPr>
              <a:t>Link</a:t>
            </a:r>
            <a:endParaRPr b="1" sz="1500">
              <a:solidFill>
                <a:schemeClr val="dk1"/>
              </a:solidFill>
            </a:endParaRPr>
          </a:p>
          <a:p>
            <a:pPr indent="0" lvl="0" marL="0" marR="0" rtl="0" algn="l">
              <a:lnSpc>
                <a:spcPct val="115000"/>
              </a:lnSpc>
              <a:spcBef>
                <a:spcPts val="1200"/>
              </a:spcBef>
              <a:spcAft>
                <a:spcPts val="0"/>
              </a:spcAft>
              <a:buClr>
                <a:schemeClr val="dk1"/>
              </a:buClr>
              <a:buSzPts val="1100"/>
              <a:buFont typeface="Arial"/>
              <a:buNone/>
            </a:pPr>
            <a:r>
              <a:rPr b="1" i="0" lang="en" sz="1500" u="none" cap="none" strike="noStrike">
                <a:solidFill>
                  <a:schemeClr val="dk1"/>
                </a:solidFill>
                <a:latin typeface="Arial"/>
                <a:ea typeface="Arial"/>
                <a:cs typeface="Arial"/>
                <a:sym typeface="Arial"/>
              </a:rPr>
              <a:t>VB-Audio Cables (SoundFlower on Mac) - </a:t>
            </a:r>
            <a:r>
              <a:rPr b="1" i="0" lang="en" sz="1500" u="sng" cap="none" strike="noStrike">
                <a:solidFill>
                  <a:schemeClr val="hlink"/>
                </a:solidFill>
                <a:latin typeface="Arial"/>
                <a:ea typeface="Arial"/>
                <a:cs typeface="Arial"/>
                <a:sym typeface="Arial"/>
                <a:hlinkClick r:id="rId5"/>
              </a:rPr>
              <a:t>Link</a:t>
            </a:r>
            <a:endParaRPr b="1" i="0" sz="15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1" i="0" lang="en" sz="1500" u="none" cap="none" strike="noStrike">
                <a:solidFill>
                  <a:schemeClr val="dk1"/>
                </a:solidFill>
                <a:latin typeface="Arial"/>
                <a:ea typeface="Arial"/>
                <a:cs typeface="Arial"/>
                <a:sym typeface="Arial"/>
              </a:rPr>
              <a:t>VoiceMeeter (optional) -  </a:t>
            </a:r>
            <a:r>
              <a:rPr b="1" i="0" lang="en" sz="1500" u="sng" cap="none" strike="noStrike">
                <a:solidFill>
                  <a:schemeClr val="hlink"/>
                </a:solidFill>
                <a:latin typeface="Arial"/>
                <a:ea typeface="Arial"/>
                <a:cs typeface="Arial"/>
                <a:sym typeface="Arial"/>
                <a:hlinkClick r:id="rId6"/>
              </a:rPr>
              <a:t>Link</a:t>
            </a:r>
            <a:endParaRPr b="1" i="0" sz="15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1" i="0" lang="en" sz="1500" u="none" cap="none" strike="noStrike">
                <a:solidFill>
                  <a:schemeClr val="dk1"/>
                </a:solidFill>
                <a:latin typeface="Arial"/>
                <a:ea typeface="Arial"/>
                <a:cs typeface="Arial"/>
                <a:sym typeface="Arial"/>
              </a:rPr>
              <a:t>Headphones or laptop speaker</a:t>
            </a:r>
            <a:endParaRPr b="1" i="0" sz="15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0"/>
              </a:spcAft>
              <a:buClr>
                <a:schemeClr val="dk1"/>
              </a:buClr>
              <a:buSzPts val="1100"/>
              <a:buFont typeface="Arial"/>
              <a:buNone/>
            </a:pPr>
            <a:r>
              <a:rPr b="1" i="0" lang="en" sz="1500" u="none" cap="none" strike="noStrike">
                <a:solidFill>
                  <a:schemeClr val="dk1"/>
                </a:solidFill>
                <a:latin typeface="Arial"/>
                <a:ea typeface="Arial"/>
                <a:cs typeface="Arial"/>
                <a:sym typeface="Arial"/>
              </a:rPr>
              <a:t>2 Monitors (Video)</a:t>
            </a:r>
            <a:endParaRPr b="1" i="0" sz="1500" u="none" cap="none" strike="noStrike">
              <a:solidFill>
                <a:schemeClr val="dk1"/>
              </a:solidFill>
              <a:latin typeface="Arial"/>
              <a:ea typeface="Arial"/>
              <a:cs typeface="Arial"/>
              <a:sym typeface="Arial"/>
            </a:endParaRPr>
          </a:p>
          <a:p>
            <a:pPr indent="0" lvl="0" marL="0" marR="0" rtl="0" algn="l">
              <a:lnSpc>
                <a:spcPct val="115000"/>
              </a:lnSpc>
              <a:spcBef>
                <a:spcPts val="1200"/>
              </a:spcBef>
              <a:spcAft>
                <a:spcPts val="1200"/>
              </a:spcAft>
              <a:buClr>
                <a:srgbClr val="000000"/>
              </a:buClr>
              <a:buSzPts val="1200"/>
              <a:buFont typeface="Arial"/>
              <a:buNone/>
            </a:pPr>
            <a:r>
              <a:t/>
            </a:r>
            <a:endParaRPr b="0" i="0" sz="1200" u="none" cap="none" strike="noStrike">
              <a:solidFill>
                <a:schemeClr val="dk1"/>
              </a:solidFill>
              <a:latin typeface="Arial"/>
              <a:ea typeface="Arial"/>
              <a:cs typeface="Arial"/>
              <a:sym typeface="Arial"/>
            </a:endParaRPr>
          </a:p>
        </p:txBody>
      </p:sp>
      <p:sp>
        <p:nvSpPr>
          <p:cNvPr id="80" name="Google Shape;80;p3"/>
          <p:cNvSpPr txBox="1"/>
          <p:nvPr/>
        </p:nvSpPr>
        <p:spPr>
          <a:xfrm>
            <a:off x="211875" y="382406"/>
            <a:ext cx="1706400" cy="765300"/>
          </a:xfrm>
          <a:prstGeom prst="rect">
            <a:avLst/>
          </a:prstGeom>
          <a:noFill/>
          <a:ln>
            <a:noFill/>
          </a:ln>
        </p:spPr>
        <p:txBody>
          <a:bodyPr anchorCtr="0" anchor="t" bIns="17150" lIns="34300" spcFirstLastPara="1" rIns="34300" wrap="square" tIns="17150">
            <a:noAutofit/>
          </a:bodyPr>
          <a:lstStyle/>
          <a:p>
            <a:pPr indent="0" lvl="0" marL="0" marR="0" rtl="0" algn="r">
              <a:lnSpc>
                <a:spcPct val="115000"/>
              </a:lnSpc>
              <a:spcBef>
                <a:spcPts val="1200"/>
              </a:spcBef>
              <a:spcAft>
                <a:spcPts val="1200"/>
              </a:spcAft>
              <a:buClr>
                <a:schemeClr val="dk1"/>
              </a:buClr>
              <a:buSzPts val="1100"/>
              <a:buFont typeface="Arial"/>
              <a:buNone/>
            </a:pPr>
            <a:r>
              <a:rPr b="0" i="0" lang="en" sz="1200" u="none" cap="none" strike="noStrike">
                <a:solidFill>
                  <a:schemeClr val="dk1"/>
                </a:solidFill>
                <a:latin typeface="Arial"/>
                <a:ea typeface="Arial"/>
                <a:cs typeface="Arial"/>
                <a:sym typeface="Arial"/>
              </a:rPr>
              <a:t>Requirements</a:t>
            </a:r>
            <a:endParaRPr b="0" i="0" sz="1200" u="none" cap="none" strike="noStrike">
              <a:solidFill>
                <a:schemeClr val="dk1"/>
              </a:solidFill>
              <a:latin typeface="Lato"/>
              <a:ea typeface="Lato"/>
              <a:cs typeface="Lato"/>
              <a:sym typeface="Lato"/>
            </a:endParaRPr>
          </a:p>
        </p:txBody>
      </p:sp>
      <p:sp>
        <p:nvSpPr>
          <p:cNvPr id="81" name="Google Shape;81;p3"/>
          <p:cNvSpPr/>
          <p:nvPr/>
        </p:nvSpPr>
        <p:spPr>
          <a:xfrm flipH="1">
            <a:off x="793492" y="1147691"/>
            <a:ext cx="1039200" cy="222900"/>
          </a:xfrm>
          <a:prstGeom prst="rect">
            <a:avLst/>
          </a:prstGeom>
          <a:solidFill>
            <a:srgbClr val="92D050"/>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4"/>
          <p:cNvSpPr/>
          <p:nvPr/>
        </p:nvSpPr>
        <p:spPr>
          <a:xfrm>
            <a:off x="98504" y="0"/>
            <a:ext cx="9144000"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87" name="Google Shape;87;p4"/>
          <p:cNvSpPr/>
          <p:nvPr/>
        </p:nvSpPr>
        <p:spPr>
          <a:xfrm>
            <a:off x="2856710" y="1718363"/>
            <a:ext cx="24974399"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88" name="Google Shape;88;p4"/>
          <p:cNvSpPr/>
          <p:nvPr/>
        </p:nvSpPr>
        <p:spPr>
          <a:xfrm>
            <a:off x="2383600" y="569675"/>
            <a:ext cx="3801900" cy="4274400"/>
          </a:xfrm>
          <a:prstGeom prst="rect">
            <a:avLst/>
          </a:prstGeom>
          <a:noFill/>
          <a:ln>
            <a:noFill/>
          </a:ln>
        </p:spPr>
        <p:txBody>
          <a:bodyPr anchorCtr="0" anchor="t" bIns="17150" lIns="34300" spcFirstLastPara="1" rIns="34300" wrap="square" tIns="17150">
            <a:noAutofit/>
          </a:bodyPr>
          <a:lstStyle/>
          <a:p>
            <a:pPr indent="0" lvl="0" marL="0" marR="0" rtl="0" algn="l">
              <a:lnSpc>
                <a:spcPct val="115000"/>
              </a:lnSpc>
              <a:spcBef>
                <a:spcPts val="1200"/>
              </a:spcBef>
              <a:spcAft>
                <a:spcPts val="0"/>
              </a:spcAft>
              <a:buClr>
                <a:schemeClr val="dk1"/>
              </a:buClr>
              <a:buSzPts val="1100"/>
              <a:buFont typeface="Arial"/>
              <a:buNone/>
            </a:pPr>
            <a:r>
              <a:rPr lang="en" sz="1100">
                <a:solidFill>
                  <a:schemeClr val="dk1"/>
                </a:solidFill>
                <a:latin typeface="Poppins"/>
                <a:ea typeface="Poppins"/>
                <a:cs typeface="Poppins"/>
                <a:sym typeface="Poppins"/>
              </a:rPr>
              <a:t>First you need to install the </a:t>
            </a:r>
            <a:r>
              <a:rPr lang="en" sz="1100" u="sng">
                <a:solidFill>
                  <a:schemeClr val="hlink"/>
                </a:solidFill>
                <a:latin typeface="Poppins"/>
                <a:ea typeface="Poppins"/>
                <a:cs typeface="Poppins"/>
                <a:sym typeface="Poppins"/>
                <a:hlinkClick r:id="rId3"/>
              </a:rPr>
              <a:t>OBS-VirtualCam</a:t>
            </a:r>
            <a:endParaRPr sz="1100">
              <a:solidFill>
                <a:schemeClr val="dk1"/>
              </a:solidFill>
              <a:latin typeface="Poppins"/>
              <a:ea typeface="Poppins"/>
              <a:cs typeface="Poppins"/>
              <a:sym typeface="Poppins"/>
            </a:endParaRPr>
          </a:p>
          <a:p>
            <a:pPr indent="0" lvl="0" marL="0" marR="0" rtl="0" algn="l">
              <a:lnSpc>
                <a:spcPct val="115000"/>
              </a:lnSpc>
              <a:spcBef>
                <a:spcPts val="1200"/>
              </a:spcBef>
              <a:spcAft>
                <a:spcPts val="0"/>
              </a:spcAft>
              <a:buClr>
                <a:schemeClr val="dk1"/>
              </a:buClr>
              <a:buSzPts val="1100"/>
              <a:buFont typeface="Arial"/>
              <a:buNone/>
            </a:pPr>
            <a:r>
              <a:rPr i="0" lang="en" sz="1100" u="none" cap="none" strike="noStrike">
                <a:solidFill>
                  <a:schemeClr val="dk1"/>
                </a:solidFill>
                <a:latin typeface="Poppins"/>
                <a:ea typeface="Poppins"/>
                <a:cs typeface="Poppins"/>
                <a:sym typeface="Poppins"/>
              </a:rPr>
              <a:t>You can now use the virtual camera output inside of OBS to send your OBS video output into Zoom. To do this, simply click the Virtual Camera Output button. This button is below the “Start Recording” button in the bottom right hand corner by default. Some people still prefer to use the Virtual Camera plugin available for OBS as well. Also, if your video is mirrored you can fix this in the video settings area of Zoom.</a:t>
            </a:r>
            <a:endParaRPr i="0" sz="1100" u="none" cap="none" strike="noStrike">
              <a:solidFill>
                <a:schemeClr val="dk1"/>
              </a:solidFill>
              <a:latin typeface="Poppins"/>
              <a:ea typeface="Poppins"/>
              <a:cs typeface="Poppins"/>
              <a:sym typeface="Poppins"/>
            </a:endParaRPr>
          </a:p>
          <a:p>
            <a:pPr indent="0" lvl="0" marL="0" marR="0" rtl="0" algn="l">
              <a:lnSpc>
                <a:spcPct val="115000"/>
              </a:lnSpc>
              <a:spcBef>
                <a:spcPts val="1200"/>
              </a:spcBef>
              <a:spcAft>
                <a:spcPts val="1200"/>
              </a:spcAft>
              <a:buClr>
                <a:srgbClr val="000000"/>
              </a:buClr>
              <a:buSzPts val="1200"/>
              <a:buFont typeface="Arial"/>
              <a:buNone/>
            </a:pPr>
            <a:r>
              <a:rPr i="0" lang="en" sz="1100" u="none" cap="none" strike="noStrike">
                <a:solidFill>
                  <a:schemeClr val="dk1"/>
                </a:solidFill>
                <a:latin typeface="Poppins"/>
                <a:ea typeface="Poppins"/>
                <a:cs typeface="Poppins"/>
                <a:sym typeface="Poppins"/>
              </a:rPr>
              <a:t>To bring your video from Zoom back into OBS you can use a desktop or window capture. Click the add source in OBS inside of one of your scenes. Then select either Desktop or Window Capture. You will then be able to bring in everything happening in Zoom into your OBS production. This is great because you can now record 1080p videos with high bitrates using Zoom. Using OBS will allow you to record in a higher quality and do it locally on your harddrive without Zoom’s compression settings. </a:t>
            </a:r>
            <a:endParaRPr b="1" i="0" u="none" cap="none" strike="noStrike">
              <a:solidFill>
                <a:schemeClr val="dk1"/>
              </a:solidFill>
              <a:latin typeface="Poppins"/>
              <a:ea typeface="Poppins"/>
              <a:cs typeface="Poppins"/>
              <a:sym typeface="Poppins"/>
            </a:endParaRPr>
          </a:p>
        </p:txBody>
      </p:sp>
      <p:sp>
        <p:nvSpPr>
          <p:cNvPr id="89" name="Google Shape;89;p4"/>
          <p:cNvSpPr txBox="1"/>
          <p:nvPr/>
        </p:nvSpPr>
        <p:spPr>
          <a:xfrm>
            <a:off x="211875" y="382406"/>
            <a:ext cx="1706400" cy="765300"/>
          </a:xfrm>
          <a:prstGeom prst="rect">
            <a:avLst/>
          </a:prstGeom>
          <a:noFill/>
          <a:ln>
            <a:noFill/>
          </a:ln>
        </p:spPr>
        <p:txBody>
          <a:bodyPr anchorCtr="0" anchor="t" bIns="17150" lIns="34300" spcFirstLastPara="1" rIns="34300" wrap="square" tIns="17150">
            <a:noAutofit/>
          </a:bodyPr>
          <a:lstStyle/>
          <a:p>
            <a:pPr indent="0" lvl="0" marL="0" marR="0" rtl="0" algn="r">
              <a:lnSpc>
                <a:spcPct val="115000"/>
              </a:lnSpc>
              <a:spcBef>
                <a:spcPts val="1200"/>
              </a:spcBef>
              <a:spcAft>
                <a:spcPts val="0"/>
              </a:spcAft>
              <a:buClr>
                <a:srgbClr val="000000"/>
              </a:buClr>
              <a:buSzPts val="1100"/>
              <a:buFont typeface="Arial"/>
              <a:buNone/>
            </a:pPr>
            <a:r>
              <a:rPr b="0" i="0" lang="en" sz="1200" u="none" cap="none" strike="noStrike">
                <a:solidFill>
                  <a:schemeClr val="dk1"/>
                </a:solidFill>
                <a:latin typeface="Arial"/>
                <a:ea typeface="Arial"/>
                <a:cs typeface="Arial"/>
                <a:sym typeface="Arial"/>
              </a:rPr>
              <a:t>Connecting Video Between OBS and Zoom</a:t>
            </a:r>
            <a:endParaRPr b="0" i="0" sz="1200" u="none" cap="none" strike="noStrike">
              <a:solidFill>
                <a:schemeClr val="dk1"/>
              </a:solidFill>
              <a:latin typeface="Arial"/>
              <a:ea typeface="Arial"/>
              <a:cs typeface="Arial"/>
              <a:sym typeface="Arial"/>
            </a:endParaRPr>
          </a:p>
          <a:p>
            <a:pPr indent="0" lvl="0" marL="0" marR="0" rtl="0" algn="r">
              <a:lnSpc>
                <a:spcPct val="115000"/>
              </a:lnSpc>
              <a:spcBef>
                <a:spcPts val="1200"/>
              </a:spcBef>
              <a:spcAft>
                <a:spcPts val="1200"/>
              </a:spcAft>
              <a:buClr>
                <a:srgbClr val="000000"/>
              </a:buClr>
              <a:buSzPts val="1100"/>
              <a:buFont typeface="Arial"/>
              <a:buNone/>
            </a:pPr>
            <a:r>
              <a:t/>
            </a:r>
            <a:endParaRPr b="0" i="0" sz="1200" u="none" cap="none" strike="noStrike">
              <a:solidFill>
                <a:schemeClr val="dk1"/>
              </a:solidFill>
              <a:latin typeface="Arial"/>
              <a:ea typeface="Arial"/>
              <a:cs typeface="Arial"/>
              <a:sym typeface="Arial"/>
            </a:endParaRPr>
          </a:p>
        </p:txBody>
      </p:sp>
      <p:sp>
        <p:nvSpPr>
          <p:cNvPr id="90" name="Google Shape;90;p4"/>
          <p:cNvSpPr/>
          <p:nvPr/>
        </p:nvSpPr>
        <p:spPr>
          <a:xfrm flipH="1">
            <a:off x="793492" y="1302866"/>
            <a:ext cx="1039200" cy="222900"/>
          </a:xfrm>
          <a:prstGeom prst="rect">
            <a:avLst/>
          </a:prstGeom>
          <a:solidFill>
            <a:srgbClr val="92D050"/>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pic>
        <p:nvPicPr>
          <p:cNvPr id="91" name="Google Shape;91;p4"/>
          <p:cNvPicPr preferRelativeResize="0"/>
          <p:nvPr/>
        </p:nvPicPr>
        <p:blipFill rotWithShape="1">
          <a:blip r:embed="rId4">
            <a:alphaModFix/>
          </a:blip>
          <a:srcRect b="0" l="0" r="0" t="0"/>
          <a:stretch/>
        </p:blipFill>
        <p:spPr>
          <a:xfrm>
            <a:off x="6470925" y="569666"/>
            <a:ext cx="2256150" cy="184748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6"/>
          <p:cNvSpPr/>
          <p:nvPr/>
        </p:nvSpPr>
        <p:spPr>
          <a:xfrm>
            <a:off x="98504" y="0"/>
            <a:ext cx="9144000"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97" name="Google Shape;97;p6"/>
          <p:cNvSpPr/>
          <p:nvPr/>
        </p:nvSpPr>
        <p:spPr>
          <a:xfrm>
            <a:off x="2856710" y="1718363"/>
            <a:ext cx="24974399"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98" name="Google Shape;98;p6"/>
          <p:cNvSpPr/>
          <p:nvPr/>
        </p:nvSpPr>
        <p:spPr>
          <a:xfrm>
            <a:off x="2383600" y="501325"/>
            <a:ext cx="3471900" cy="4342500"/>
          </a:xfrm>
          <a:prstGeom prst="rect">
            <a:avLst/>
          </a:prstGeom>
          <a:noFill/>
          <a:ln>
            <a:noFill/>
          </a:ln>
        </p:spPr>
        <p:txBody>
          <a:bodyPr anchorCtr="0" anchor="t" bIns="17150" lIns="34300" spcFirstLastPara="1" rIns="34300" wrap="square" tIns="17150">
            <a:noAutofit/>
          </a:bodyPr>
          <a:lstStyle/>
          <a:p>
            <a:pPr indent="0" lvl="0" marL="0" marR="0" rtl="0" algn="l">
              <a:lnSpc>
                <a:spcPct val="115000"/>
              </a:lnSpc>
              <a:spcBef>
                <a:spcPts val="1200"/>
              </a:spcBef>
              <a:spcAft>
                <a:spcPts val="0"/>
              </a:spcAft>
              <a:buClr>
                <a:schemeClr val="dk1"/>
              </a:buClr>
              <a:buSzPts val="1100"/>
              <a:buFont typeface="Arial"/>
              <a:buNone/>
            </a:pPr>
            <a:r>
              <a:rPr b="0" i="0" lang="en" sz="1200" u="none" cap="none" strike="noStrike">
                <a:solidFill>
                  <a:schemeClr val="dk1"/>
                </a:solidFill>
                <a:latin typeface="Poppins"/>
                <a:ea typeface="Poppins"/>
                <a:cs typeface="Poppins"/>
                <a:sym typeface="Poppins"/>
              </a:rPr>
              <a:t>In order to get VoiceMeeter set up properly, you do need to set it up as your default audio device in Windows sound controls. You can do this by right clicking the audio speaker in Windows and select “Open Sound Settings.” Then select “Sound Control Panel.” Here you can right click VoiceMeeter and set it as your default device. This allows VoiceMeeter to output your audio to any source attached to your computer. In this case, you will eventually choose your headphones. </a:t>
            </a:r>
            <a:endParaRPr b="0" i="0" sz="1200" u="none" cap="none" strike="noStrike">
              <a:solidFill>
                <a:schemeClr val="dk1"/>
              </a:solidFill>
              <a:latin typeface="Poppins"/>
              <a:ea typeface="Poppins"/>
              <a:cs typeface="Poppins"/>
              <a:sym typeface="Poppins"/>
            </a:endParaRPr>
          </a:p>
          <a:p>
            <a:pPr indent="0" lvl="0" marL="0" marR="0" rtl="0" algn="l">
              <a:lnSpc>
                <a:spcPct val="115000"/>
              </a:lnSpc>
              <a:spcBef>
                <a:spcPts val="1200"/>
              </a:spcBef>
              <a:spcAft>
                <a:spcPts val="1200"/>
              </a:spcAft>
              <a:buClr>
                <a:srgbClr val="000000"/>
              </a:buClr>
              <a:buSzPts val="1200"/>
              <a:buFont typeface="Arial"/>
              <a:buNone/>
            </a:pPr>
            <a:r>
              <a:t/>
            </a:r>
            <a:endParaRPr b="0" i="0" sz="1200" u="none" cap="none" strike="noStrike">
              <a:solidFill>
                <a:schemeClr val="dk1"/>
              </a:solidFill>
              <a:latin typeface="Poppins"/>
              <a:ea typeface="Poppins"/>
              <a:cs typeface="Poppins"/>
              <a:sym typeface="Poppins"/>
            </a:endParaRPr>
          </a:p>
        </p:txBody>
      </p:sp>
      <p:sp>
        <p:nvSpPr>
          <p:cNvPr id="99" name="Google Shape;99;p6"/>
          <p:cNvSpPr txBox="1"/>
          <p:nvPr/>
        </p:nvSpPr>
        <p:spPr>
          <a:xfrm>
            <a:off x="211875" y="382406"/>
            <a:ext cx="1706400" cy="765300"/>
          </a:xfrm>
          <a:prstGeom prst="rect">
            <a:avLst/>
          </a:prstGeom>
          <a:noFill/>
          <a:ln>
            <a:noFill/>
          </a:ln>
        </p:spPr>
        <p:txBody>
          <a:bodyPr anchorCtr="0" anchor="t" bIns="17150" lIns="34300" spcFirstLastPara="1" rIns="34300" wrap="square" tIns="17150">
            <a:noAutofit/>
          </a:bodyPr>
          <a:lstStyle/>
          <a:p>
            <a:pPr indent="0" lvl="0" marL="0" marR="0" rtl="0" algn="r">
              <a:lnSpc>
                <a:spcPct val="115000"/>
              </a:lnSpc>
              <a:spcBef>
                <a:spcPts val="1200"/>
              </a:spcBef>
              <a:spcAft>
                <a:spcPts val="0"/>
              </a:spcAft>
              <a:buClr>
                <a:srgbClr val="000000"/>
              </a:buClr>
              <a:buSzPts val="1100"/>
              <a:buFont typeface="Arial"/>
              <a:buNone/>
            </a:pPr>
            <a:r>
              <a:rPr b="0" i="0" lang="en" sz="1200" u="none" cap="none" strike="noStrike">
                <a:solidFill>
                  <a:schemeClr val="dk1"/>
                </a:solidFill>
                <a:latin typeface="Arial"/>
                <a:ea typeface="Arial"/>
                <a:cs typeface="Arial"/>
                <a:sym typeface="Arial"/>
              </a:rPr>
              <a:t>Using VoiceMeeter with OBS and Zoom</a:t>
            </a:r>
            <a:endParaRPr b="0" i="0" sz="1200" u="none" cap="none" strike="noStrike">
              <a:solidFill>
                <a:schemeClr val="dk1"/>
              </a:solidFill>
              <a:latin typeface="Arial"/>
              <a:ea typeface="Arial"/>
              <a:cs typeface="Arial"/>
              <a:sym typeface="Arial"/>
            </a:endParaRPr>
          </a:p>
          <a:p>
            <a:pPr indent="0" lvl="0" marL="0" marR="0" rtl="0" algn="r">
              <a:lnSpc>
                <a:spcPct val="115000"/>
              </a:lnSpc>
              <a:spcBef>
                <a:spcPts val="1200"/>
              </a:spcBef>
              <a:spcAft>
                <a:spcPts val="1200"/>
              </a:spcAft>
              <a:buClr>
                <a:srgbClr val="000000"/>
              </a:buClr>
              <a:buSzPts val="1100"/>
              <a:buFont typeface="Arial"/>
              <a:buNone/>
            </a:pPr>
            <a:r>
              <a:t/>
            </a:r>
            <a:endParaRPr b="0" i="0" sz="1200" u="none" cap="none" strike="noStrike">
              <a:solidFill>
                <a:schemeClr val="dk1"/>
              </a:solidFill>
              <a:latin typeface="Arial"/>
              <a:ea typeface="Arial"/>
              <a:cs typeface="Arial"/>
              <a:sym typeface="Arial"/>
            </a:endParaRPr>
          </a:p>
        </p:txBody>
      </p:sp>
      <p:sp>
        <p:nvSpPr>
          <p:cNvPr id="100" name="Google Shape;100;p6"/>
          <p:cNvSpPr/>
          <p:nvPr/>
        </p:nvSpPr>
        <p:spPr>
          <a:xfrm flipH="1">
            <a:off x="793492" y="1302866"/>
            <a:ext cx="1039200" cy="222900"/>
          </a:xfrm>
          <a:prstGeom prst="rect">
            <a:avLst/>
          </a:prstGeom>
          <a:solidFill>
            <a:srgbClr val="92D050"/>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pic>
        <p:nvPicPr>
          <p:cNvPr id="101" name="Google Shape;101;p6"/>
          <p:cNvPicPr preferRelativeResize="0"/>
          <p:nvPr/>
        </p:nvPicPr>
        <p:blipFill rotWithShape="1">
          <a:blip r:embed="rId3">
            <a:alphaModFix/>
          </a:blip>
          <a:srcRect b="0" l="0" r="0" t="0"/>
          <a:stretch/>
        </p:blipFill>
        <p:spPr>
          <a:xfrm>
            <a:off x="5855499" y="751075"/>
            <a:ext cx="3364901" cy="202732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7"/>
          <p:cNvSpPr/>
          <p:nvPr/>
        </p:nvSpPr>
        <p:spPr>
          <a:xfrm>
            <a:off x="98504" y="0"/>
            <a:ext cx="9144000"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07" name="Google Shape;107;p7"/>
          <p:cNvSpPr/>
          <p:nvPr/>
        </p:nvSpPr>
        <p:spPr>
          <a:xfrm>
            <a:off x="2856710" y="1718363"/>
            <a:ext cx="24974399"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08" name="Google Shape;108;p7"/>
          <p:cNvSpPr/>
          <p:nvPr/>
        </p:nvSpPr>
        <p:spPr>
          <a:xfrm>
            <a:off x="2560950" y="2528825"/>
            <a:ext cx="6362700" cy="2445300"/>
          </a:xfrm>
          <a:prstGeom prst="rect">
            <a:avLst/>
          </a:prstGeom>
          <a:noFill/>
          <a:ln>
            <a:noFill/>
          </a:ln>
        </p:spPr>
        <p:txBody>
          <a:bodyPr anchorCtr="0" anchor="t" bIns="17150" lIns="34300" spcFirstLastPara="1" rIns="34300" wrap="square" tIns="17150">
            <a:noAutofit/>
          </a:bodyPr>
          <a:lstStyle/>
          <a:p>
            <a:pPr indent="0" lvl="0" marL="0" marR="0" rtl="0" algn="l">
              <a:lnSpc>
                <a:spcPct val="115000"/>
              </a:lnSpc>
              <a:spcBef>
                <a:spcPts val="1200"/>
              </a:spcBef>
              <a:spcAft>
                <a:spcPts val="0"/>
              </a:spcAft>
              <a:buClr>
                <a:schemeClr val="dk1"/>
              </a:buClr>
              <a:buSzPts val="1100"/>
              <a:buFont typeface="Arial"/>
              <a:buNone/>
            </a:pPr>
            <a:r>
              <a:rPr b="0" i="0" lang="en" sz="1200" u="none" cap="none" strike="noStrike">
                <a:solidFill>
                  <a:schemeClr val="dk1"/>
                </a:solidFill>
                <a:latin typeface="Poppins"/>
                <a:ea typeface="Poppins"/>
                <a:cs typeface="Poppins"/>
                <a:sym typeface="Poppins"/>
              </a:rPr>
              <a:t>Take another look at the connection diagram between OBS and Zoom. You can see that VoiceMeeter is being used to connect OBS and Zoom’s audio. You can also see that it is being used to send audio into your headphones. You can now set up VoiceMeeter with virtual audio cable A and B. Next, you can select your headphone output to monitor the audio.</a:t>
            </a:r>
            <a:endParaRPr b="0" i="0" sz="1200" u="none" cap="none" strike="noStrike">
              <a:solidFill>
                <a:schemeClr val="dk1"/>
              </a:solidFill>
              <a:latin typeface="Poppins"/>
              <a:ea typeface="Poppins"/>
              <a:cs typeface="Poppins"/>
              <a:sym typeface="Poppins"/>
            </a:endParaRPr>
          </a:p>
          <a:p>
            <a:pPr indent="0" lvl="0" marL="0" marR="0" rtl="0" algn="l">
              <a:lnSpc>
                <a:spcPct val="115000"/>
              </a:lnSpc>
              <a:spcBef>
                <a:spcPts val="1200"/>
              </a:spcBef>
              <a:spcAft>
                <a:spcPts val="0"/>
              </a:spcAft>
              <a:buClr>
                <a:schemeClr val="dk1"/>
              </a:buClr>
              <a:buSzPts val="1100"/>
              <a:buFont typeface="Arial"/>
              <a:buNone/>
            </a:pPr>
            <a:r>
              <a:rPr b="0" i="0" lang="en" sz="1200" u="none" cap="none" strike="noStrike">
                <a:solidFill>
                  <a:schemeClr val="dk1"/>
                </a:solidFill>
                <a:latin typeface="Poppins"/>
                <a:ea typeface="Poppins"/>
                <a:cs typeface="Poppins"/>
                <a:sym typeface="Poppins"/>
              </a:rPr>
              <a:t>OBS only has one audio output bus that you can use with a virtual audio cable. Open the settings area and click the Audio tab. Here you can select Audio Cable A as your “Monitoring Device.” This will allow you to send any audio inside of OBS you would like out via your Audio Cable A. To select audio sources to send out via this virtual audio cable navigate to the Advanced Audio Properties area of OBS. </a:t>
            </a:r>
            <a:endParaRPr b="0" i="0" sz="1200" u="none" cap="none" strike="noStrike">
              <a:solidFill>
                <a:schemeClr val="dk1"/>
              </a:solidFill>
              <a:latin typeface="Poppins"/>
              <a:ea typeface="Poppins"/>
              <a:cs typeface="Poppins"/>
              <a:sym typeface="Poppins"/>
            </a:endParaRPr>
          </a:p>
          <a:p>
            <a:pPr indent="0" lvl="0" marL="0" marR="0" rtl="0" algn="l">
              <a:lnSpc>
                <a:spcPct val="115000"/>
              </a:lnSpc>
              <a:spcBef>
                <a:spcPts val="1200"/>
              </a:spcBef>
              <a:spcAft>
                <a:spcPts val="1200"/>
              </a:spcAft>
              <a:buClr>
                <a:srgbClr val="000000"/>
              </a:buClr>
              <a:buSzPts val="1200"/>
              <a:buFont typeface="Arial"/>
              <a:buNone/>
            </a:pPr>
            <a:r>
              <a:t/>
            </a:r>
            <a:endParaRPr b="0" i="0" sz="1200" u="none" cap="none" strike="noStrike">
              <a:solidFill>
                <a:schemeClr val="dk1"/>
              </a:solidFill>
              <a:latin typeface="Poppins"/>
              <a:ea typeface="Poppins"/>
              <a:cs typeface="Poppins"/>
              <a:sym typeface="Poppins"/>
            </a:endParaRPr>
          </a:p>
        </p:txBody>
      </p:sp>
      <p:sp>
        <p:nvSpPr>
          <p:cNvPr id="109" name="Google Shape;109;p7"/>
          <p:cNvSpPr txBox="1"/>
          <p:nvPr/>
        </p:nvSpPr>
        <p:spPr>
          <a:xfrm>
            <a:off x="211875" y="382406"/>
            <a:ext cx="1706400" cy="765300"/>
          </a:xfrm>
          <a:prstGeom prst="rect">
            <a:avLst/>
          </a:prstGeom>
          <a:noFill/>
          <a:ln>
            <a:noFill/>
          </a:ln>
        </p:spPr>
        <p:txBody>
          <a:bodyPr anchorCtr="0" anchor="t" bIns="17150" lIns="34300" spcFirstLastPara="1" rIns="34300" wrap="square" tIns="17150">
            <a:noAutofit/>
          </a:bodyPr>
          <a:lstStyle/>
          <a:p>
            <a:pPr indent="0" lvl="0" marL="0" marR="0" rtl="0" algn="r">
              <a:lnSpc>
                <a:spcPct val="115000"/>
              </a:lnSpc>
              <a:spcBef>
                <a:spcPts val="1200"/>
              </a:spcBef>
              <a:spcAft>
                <a:spcPts val="1200"/>
              </a:spcAft>
              <a:buClr>
                <a:srgbClr val="000000"/>
              </a:buClr>
              <a:buSzPts val="1100"/>
              <a:buFont typeface="Arial"/>
              <a:buNone/>
            </a:pPr>
            <a:r>
              <a:rPr b="0" i="0" lang="en" sz="1200" u="none" cap="none" strike="noStrike">
                <a:solidFill>
                  <a:schemeClr val="dk1"/>
                </a:solidFill>
                <a:latin typeface="Calibri"/>
                <a:ea typeface="Calibri"/>
                <a:cs typeface="Calibri"/>
                <a:sym typeface="Calibri"/>
              </a:rPr>
              <a:t>Connect OBS and Zoom with VoiceMeeter</a:t>
            </a:r>
            <a:endParaRPr b="0" i="0" sz="1200" u="none" cap="none" strike="noStrike">
              <a:solidFill>
                <a:schemeClr val="dk1"/>
              </a:solidFill>
              <a:latin typeface="Arial"/>
              <a:ea typeface="Arial"/>
              <a:cs typeface="Arial"/>
              <a:sym typeface="Arial"/>
            </a:endParaRPr>
          </a:p>
        </p:txBody>
      </p:sp>
      <p:sp>
        <p:nvSpPr>
          <p:cNvPr id="110" name="Google Shape;110;p7"/>
          <p:cNvSpPr/>
          <p:nvPr/>
        </p:nvSpPr>
        <p:spPr>
          <a:xfrm flipH="1">
            <a:off x="793492" y="1302866"/>
            <a:ext cx="1039200" cy="222900"/>
          </a:xfrm>
          <a:prstGeom prst="rect">
            <a:avLst/>
          </a:prstGeom>
          <a:solidFill>
            <a:srgbClr val="92D050"/>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pic>
        <p:nvPicPr>
          <p:cNvPr id="111" name="Google Shape;111;p7"/>
          <p:cNvPicPr preferRelativeResize="0"/>
          <p:nvPr/>
        </p:nvPicPr>
        <p:blipFill rotWithShape="1">
          <a:blip r:embed="rId3">
            <a:alphaModFix/>
          </a:blip>
          <a:srcRect b="0" l="0" r="0" t="0"/>
          <a:stretch/>
        </p:blipFill>
        <p:spPr>
          <a:xfrm>
            <a:off x="2560950" y="304800"/>
            <a:ext cx="4347175" cy="24452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8"/>
          <p:cNvSpPr/>
          <p:nvPr/>
        </p:nvSpPr>
        <p:spPr>
          <a:xfrm>
            <a:off x="98504" y="0"/>
            <a:ext cx="9144000"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17" name="Google Shape;117;p8"/>
          <p:cNvSpPr/>
          <p:nvPr/>
        </p:nvSpPr>
        <p:spPr>
          <a:xfrm>
            <a:off x="2856710" y="1718363"/>
            <a:ext cx="24974399"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18" name="Google Shape;118;p8"/>
          <p:cNvSpPr/>
          <p:nvPr/>
        </p:nvSpPr>
        <p:spPr>
          <a:xfrm>
            <a:off x="2383600" y="501325"/>
            <a:ext cx="3471900" cy="4342500"/>
          </a:xfrm>
          <a:prstGeom prst="rect">
            <a:avLst/>
          </a:prstGeom>
          <a:noFill/>
          <a:ln>
            <a:noFill/>
          </a:ln>
        </p:spPr>
        <p:txBody>
          <a:bodyPr anchorCtr="0" anchor="t" bIns="17150" lIns="34300" spcFirstLastPara="1" rIns="34300" wrap="square" tIns="17150">
            <a:noAutofit/>
          </a:bodyPr>
          <a:lstStyle/>
          <a:p>
            <a:pPr indent="0" lvl="0" marL="0" marR="0" rtl="0" algn="l">
              <a:lnSpc>
                <a:spcPct val="115000"/>
              </a:lnSpc>
              <a:spcBef>
                <a:spcPts val="1200"/>
              </a:spcBef>
              <a:spcAft>
                <a:spcPts val="0"/>
              </a:spcAft>
              <a:buClr>
                <a:schemeClr val="dk1"/>
              </a:buClr>
              <a:buSzPts val="1100"/>
              <a:buFont typeface="Arial"/>
              <a:buNone/>
            </a:pPr>
            <a:r>
              <a:rPr b="0" i="0" lang="en" sz="1200" u="none" cap="none" strike="noStrike">
                <a:solidFill>
                  <a:schemeClr val="dk1"/>
                </a:solidFill>
                <a:latin typeface="Poppins"/>
                <a:ea typeface="Poppins"/>
                <a:cs typeface="Poppins"/>
                <a:sym typeface="Poppins"/>
              </a:rPr>
              <a:t>Open up Advanced Audio Properties by right clicking the audio mixer and select all audio sources you would like to send to Zoom. Set all audio sources to Monitor and/or Monitor and Output to send them via your virtual audio cable. Each audio source that you select here can be setup to go through the monitor headphones output and sent to Zoom.</a:t>
            </a:r>
            <a:endParaRPr b="0" i="0" sz="1200" u="none" cap="none" strike="noStrike">
              <a:solidFill>
                <a:schemeClr val="dk1"/>
              </a:solidFill>
              <a:latin typeface="Poppins"/>
              <a:ea typeface="Poppins"/>
              <a:cs typeface="Poppins"/>
              <a:sym typeface="Poppins"/>
            </a:endParaRPr>
          </a:p>
          <a:p>
            <a:pPr indent="0" lvl="0" marL="0" marR="0" rtl="0" algn="l">
              <a:lnSpc>
                <a:spcPct val="115000"/>
              </a:lnSpc>
              <a:spcBef>
                <a:spcPts val="1200"/>
              </a:spcBef>
              <a:spcAft>
                <a:spcPts val="1200"/>
              </a:spcAft>
              <a:buClr>
                <a:srgbClr val="000000"/>
              </a:buClr>
              <a:buSzPts val="1200"/>
              <a:buFont typeface="Arial"/>
              <a:buNone/>
            </a:pPr>
            <a:r>
              <a:rPr b="0" i="0" lang="en" sz="1200" u="none" cap="none" strike="noStrike">
                <a:solidFill>
                  <a:schemeClr val="dk1"/>
                </a:solidFill>
                <a:latin typeface="Poppins"/>
                <a:ea typeface="Poppins"/>
                <a:cs typeface="Poppins"/>
                <a:sym typeface="Poppins"/>
              </a:rPr>
              <a:t>Next you should bring audio into OBS from Zoom. In the audio settings area you can select audio CABLE B as a “Global Audio Source.” This will bring the audio coming out of Zoom’s speakers into OBS. To test this and make sure it’s working properly, click the “Test Speaker” option inside of Zoom. You can access this in the Audio Settings, area of Zoom. </a:t>
            </a:r>
            <a:endParaRPr b="0" i="0" sz="1200" u="none" cap="none" strike="noStrike">
              <a:solidFill>
                <a:schemeClr val="dk1"/>
              </a:solidFill>
              <a:latin typeface="Poppins"/>
              <a:ea typeface="Poppins"/>
              <a:cs typeface="Poppins"/>
              <a:sym typeface="Poppins"/>
            </a:endParaRPr>
          </a:p>
        </p:txBody>
      </p:sp>
      <p:sp>
        <p:nvSpPr>
          <p:cNvPr id="119" name="Google Shape;119;p8"/>
          <p:cNvSpPr txBox="1"/>
          <p:nvPr/>
        </p:nvSpPr>
        <p:spPr>
          <a:xfrm>
            <a:off x="211875" y="382406"/>
            <a:ext cx="1706400" cy="765300"/>
          </a:xfrm>
          <a:prstGeom prst="rect">
            <a:avLst/>
          </a:prstGeom>
          <a:noFill/>
          <a:ln>
            <a:noFill/>
          </a:ln>
        </p:spPr>
        <p:txBody>
          <a:bodyPr anchorCtr="0" anchor="t" bIns="17150" lIns="34300" spcFirstLastPara="1" rIns="34300" wrap="square" tIns="17150">
            <a:noAutofit/>
          </a:bodyPr>
          <a:lstStyle/>
          <a:p>
            <a:pPr indent="0" lvl="0" marL="0" marR="0" rtl="0" algn="r">
              <a:lnSpc>
                <a:spcPct val="115000"/>
              </a:lnSpc>
              <a:spcBef>
                <a:spcPts val="1200"/>
              </a:spcBef>
              <a:spcAft>
                <a:spcPts val="0"/>
              </a:spcAft>
              <a:buClr>
                <a:srgbClr val="000000"/>
              </a:buClr>
              <a:buSzPts val="1100"/>
              <a:buFont typeface="Arial"/>
              <a:buNone/>
            </a:pPr>
            <a:r>
              <a:rPr b="0" i="0" lang="en" sz="1200" u="none" cap="none" strike="noStrike">
                <a:solidFill>
                  <a:schemeClr val="dk1"/>
                </a:solidFill>
                <a:latin typeface="Arial"/>
                <a:ea typeface="Arial"/>
                <a:cs typeface="Arial"/>
                <a:sym typeface="Arial"/>
              </a:rPr>
              <a:t>OBS Audio Settings to Connect to Zoom</a:t>
            </a:r>
            <a:endParaRPr b="0" i="0" sz="1200" u="none" cap="none" strike="noStrike">
              <a:solidFill>
                <a:schemeClr val="dk1"/>
              </a:solidFill>
              <a:latin typeface="Arial"/>
              <a:ea typeface="Arial"/>
              <a:cs typeface="Arial"/>
              <a:sym typeface="Arial"/>
            </a:endParaRPr>
          </a:p>
          <a:p>
            <a:pPr indent="0" lvl="0" marL="0" marR="0" rtl="0" algn="r">
              <a:lnSpc>
                <a:spcPct val="115000"/>
              </a:lnSpc>
              <a:spcBef>
                <a:spcPts val="1200"/>
              </a:spcBef>
              <a:spcAft>
                <a:spcPts val="1200"/>
              </a:spcAft>
              <a:buClr>
                <a:srgbClr val="000000"/>
              </a:buClr>
              <a:buSzPts val="1100"/>
              <a:buFont typeface="Arial"/>
              <a:buNone/>
            </a:pPr>
            <a:r>
              <a:t/>
            </a:r>
            <a:endParaRPr b="0" i="0" sz="1200" u="none" cap="none" strike="noStrike">
              <a:solidFill>
                <a:schemeClr val="dk1"/>
              </a:solidFill>
              <a:latin typeface="Calibri"/>
              <a:ea typeface="Calibri"/>
              <a:cs typeface="Calibri"/>
              <a:sym typeface="Calibri"/>
            </a:endParaRPr>
          </a:p>
        </p:txBody>
      </p:sp>
      <p:sp>
        <p:nvSpPr>
          <p:cNvPr id="120" name="Google Shape;120;p8"/>
          <p:cNvSpPr/>
          <p:nvPr/>
        </p:nvSpPr>
        <p:spPr>
          <a:xfrm flipH="1">
            <a:off x="793492" y="1302866"/>
            <a:ext cx="1039200" cy="222900"/>
          </a:xfrm>
          <a:prstGeom prst="rect">
            <a:avLst/>
          </a:prstGeom>
          <a:solidFill>
            <a:srgbClr val="92D050"/>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pic>
        <p:nvPicPr>
          <p:cNvPr id="121" name="Google Shape;121;p8"/>
          <p:cNvPicPr preferRelativeResize="0"/>
          <p:nvPr/>
        </p:nvPicPr>
        <p:blipFill rotWithShape="1">
          <a:blip r:embed="rId3">
            <a:alphaModFix/>
          </a:blip>
          <a:srcRect b="0" l="0" r="0" t="0"/>
          <a:stretch/>
        </p:blipFill>
        <p:spPr>
          <a:xfrm>
            <a:off x="5997900" y="673750"/>
            <a:ext cx="2983701" cy="246427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9"/>
          <p:cNvSpPr/>
          <p:nvPr/>
        </p:nvSpPr>
        <p:spPr>
          <a:xfrm>
            <a:off x="98504" y="0"/>
            <a:ext cx="9144000"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27" name="Google Shape;127;p9"/>
          <p:cNvSpPr/>
          <p:nvPr/>
        </p:nvSpPr>
        <p:spPr>
          <a:xfrm>
            <a:off x="2856710" y="1718363"/>
            <a:ext cx="24974399" cy="0"/>
          </a:xfrm>
          <a:prstGeom prst="rect">
            <a:avLst/>
          </a:prstGeom>
          <a:noFill/>
          <a:ln>
            <a:noFill/>
          </a:ln>
        </p:spPr>
        <p:txBody>
          <a:bodyPr anchorCtr="0" anchor="ctr" bIns="17150" lIns="34300" spcFirstLastPara="1" rIns="34300" wrap="square" tIns="1715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
        <p:nvSpPr>
          <p:cNvPr id="128" name="Google Shape;128;p9"/>
          <p:cNvSpPr/>
          <p:nvPr/>
        </p:nvSpPr>
        <p:spPr>
          <a:xfrm>
            <a:off x="2383600" y="1945100"/>
            <a:ext cx="6118800" cy="2898600"/>
          </a:xfrm>
          <a:prstGeom prst="rect">
            <a:avLst/>
          </a:prstGeom>
          <a:noFill/>
          <a:ln>
            <a:noFill/>
          </a:ln>
        </p:spPr>
        <p:txBody>
          <a:bodyPr anchorCtr="0" anchor="t" bIns="17150" lIns="34300" spcFirstLastPara="1" rIns="34300" wrap="square" tIns="17150">
            <a:noAutofit/>
          </a:bodyPr>
          <a:lstStyle/>
          <a:p>
            <a:pPr indent="0" lvl="0" marL="0" marR="0" rtl="0" algn="ctr">
              <a:lnSpc>
                <a:spcPct val="115000"/>
              </a:lnSpc>
              <a:spcBef>
                <a:spcPts val="1200"/>
              </a:spcBef>
              <a:spcAft>
                <a:spcPts val="1200"/>
              </a:spcAft>
              <a:buClr>
                <a:srgbClr val="000000"/>
              </a:buClr>
              <a:buSzPts val="1900"/>
              <a:buFont typeface="Arial"/>
              <a:buNone/>
            </a:pPr>
            <a:r>
              <a:rPr b="0" i="0" lang="en" sz="1900" u="none" cap="none" strike="noStrike">
                <a:solidFill>
                  <a:schemeClr val="dk1"/>
                </a:solidFill>
                <a:latin typeface="Poppins"/>
                <a:ea typeface="Poppins"/>
                <a:cs typeface="Poppins"/>
                <a:sym typeface="Poppins"/>
              </a:rPr>
              <a:t>That’s it. You are done!</a:t>
            </a:r>
            <a:endParaRPr b="0" i="0" sz="1900" u="none" cap="none" strike="noStrike">
              <a:solidFill>
                <a:schemeClr val="dk1"/>
              </a:solidFill>
              <a:latin typeface="Poppins"/>
              <a:ea typeface="Poppins"/>
              <a:cs typeface="Poppins"/>
              <a:sym typeface="Poppins"/>
            </a:endParaRPr>
          </a:p>
        </p:txBody>
      </p:sp>
      <p:sp>
        <p:nvSpPr>
          <p:cNvPr id="129" name="Google Shape;129;p9"/>
          <p:cNvSpPr txBox="1"/>
          <p:nvPr/>
        </p:nvSpPr>
        <p:spPr>
          <a:xfrm>
            <a:off x="211875" y="382406"/>
            <a:ext cx="1706400" cy="765300"/>
          </a:xfrm>
          <a:prstGeom prst="rect">
            <a:avLst/>
          </a:prstGeom>
          <a:noFill/>
          <a:ln>
            <a:noFill/>
          </a:ln>
        </p:spPr>
        <p:txBody>
          <a:bodyPr anchorCtr="0" anchor="t" bIns="17150" lIns="34300" spcFirstLastPara="1" rIns="34300" wrap="square" tIns="17150">
            <a:noAutofit/>
          </a:bodyPr>
          <a:lstStyle/>
          <a:p>
            <a:pPr indent="0" lvl="0" marL="0" marR="0" rtl="0" algn="r">
              <a:lnSpc>
                <a:spcPct val="115000"/>
              </a:lnSpc>
              <a:spcBef>
                <a:spcPts val="1200"/>
              </a:spcBef>
              <a:spcAft>
                <a:spcPts val="0"/>
              </a:spcAft>
              <a:buClr>
                <a:srgbClr val="000000"/>
              </a:buClr>
              <a:buSzPts val="1100"/>
              <a:buFont typeface="Arial"/>
              <a:buNone/>
            </a:pPr>
            <a:r>
              <a:rPr b="0" i="0" lang="en" sz="1200" u="none" cap="none" strike="noStrike">
                <a:solidFill>
                  <a:schemeClr val="dk1"/>
                </a:solidFill>
                <a:latin typeface="Arial"/>
                <a:ea typeface="Arial"/>
                <a:cs typeface="Arial"/>
                <a:sym typeface="Arial"/>
              </a:rPr>
              <a:t>OBS Audio Settings to Connect to Zoom</a:t>
            </a:r>
            <a:endParaRPr b="0" i="0" sz="1200" u="none" cap="none" strike="noStrike">
              <a:solidFill>
                <a:schemeClr val="dk1"/>
              </a:solidFill>
              <a:latin typeface="Arial"/>
              <a:ea typeface="Arial"/>
              <a:cs typeface="Arial"/>
              <a:sym typeface="Arial"/>
            </a:endParaRPr>
          </a:p>
          <a:p>
            <a:pPr indent="0" lvl="0" marL="0" marR="0" rtl="0" algn="r">
              <a:lnSpc>
                <a:spcPct val="115000"/>
              </a:lnSpc>
              <a:spcBef>
                <a:spcPts val="1200"/>
              </a:spcBef>
              <a:spcAft>
                <a:spcPts val="1200"/>
              </a:spcAft>
              <a:buClr>
                <a:srgbClr val="000000"/>
              </a:buClr>
              <a:buSzPts val="1100"/>
              <a:buFont typeface="Arial"/>
              <a:buNone/>
            </a:pPr>
            <a:r>
              <a:t/>
            </a:r>
            <a:endParaRPr b="0" i="0" sz="1200" u="none" cap="none" strike="noStrike">
              <a:solidFill>
                <a:schemeClr val="dk1"/>
              </a:solidFill>
              <a:latin typeface="Calibri"/>
              <a:ea typeface="Calibri"/>
              <a:cs typeface="Calibri"/>
              <a:sym typeface="Calibri"/>
            </a:endParaRPr>
          </a:p>
        </p:txBody>
      </p:sp>
      <p:sp>
        <p:nvSpPr>
          <p:cNvPr id="130" name="Google Shape;130;p9"/>
          <p:cNvSpPr/>
          <p:nvPr/>
        </p:nvSpPr>
        <p:spPr>
          <a:xfrm flipH="1">
            <a:off x="793492" y="1302866"/>
            <a:ext cx="1039200" cy="222900"/>
          </a:xfrm>
          <a:prstGeom prst="rect">
            <a:avLst/>
          </a:prstGeom>
          <a:solidFill>
            <a:srgbClr val="92D050"/>
          </a:solidFill>
          <a:ln>
            <a:noFill/>
          </a:ln>
        </p:spPr>
        <p:txBody>
          <a:bodyPr anchorCtr="0" anchor="ctr" bIns="17150" lIns="34300" spcFirstLastPara="1" rIns="34300" wrap="square" tIns="1715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