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9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13716000" cx="2437765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Poppins"/>
      <p:regular r:id="rId32"/>
      <p:bold r:id="rId33"/>
      <p:italic r:id="rId34"/>
      <p:boldItalic r:id="rId35"/>
    </p:embeddedFont>
    <p:embeddedFont>
      <p:font typeface="Lato"/>
      <p:regular r:id="rId36"/>
      <p:bold r:id="rId37"/>
      <p:italic r:id="rId38"/>
      <p:boldItalic r:id="rId39"/>
    </p:embeddedFont>
    <p:embeddedFont>
      <p:font typeface="Montserrat Light"/>
      <p:regular r:id="rId40"/>
      <p:bold r:id="rId41"/>
      <p:italic r:id="rId42"/>
      <p:boldItalic r:id="rId43"/>
    </p:embeddedFont>
    <p:embeddedFont>
      <p:font typeface="Open Sans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4470">
          <p15:clr>
            <a:srgbClr val="A4A3A4"/>
          </p15:clr>
        </p15:guide>
        <p15:guide id="2" pos="7678">
          <p15:clr>
            <a:srgbClr val="A4A3A4"/>
          </p15:clr>
        </p15:guide>
        <p15:guide id="3" orient="horz" pos="4320">
          <p15:clr>
            <a:srgbClr val="A4A3A4"/>
          </p15:clr>
        </p15:guide>
        <p15:guide id="4" pos="12526">
          <p15:clr>
            <a:srgbClr val="A4A3A4"/>
          </p15:clr>
        </p15:guide>
        <p15:guide id="5" orient="horz" pos="6984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8" roundtripDataSignature="AMtx7mh4E4zgGsZbiO8+YicCc3/kbxzd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4470"/>
        <p:guide pos="7678"/>
        <p:guide pos="4320" orient="horz"/>
        <p:guide pos="12526"/>
        <p:guide pos="69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Light-regular.fntdata"/><Relationship Id="rId42" Type="http://schemas.openxmlformats.org/officeDocument/2006/relationships/font" Target="fonts/MontserratLight-italic.fntdata"/><Relationship Id="rId41" Type="http://schemas.openxmlformats.org/officeDocument/2006/relationships/font" Target="fonts/MontserratLight-bold.fntdata"/><Relationship Id="rId44" Type="http://schemas.openxmlformats.org/officeDocument/2006/relationships/font" Target="fonts/OpenSans-regular.fntdata"/><Relationship Id="rId43" Type="http://schemas.openxmlformats.org/officeDocument/2006/relationships/font" Target="fonts/MontserratLight-boldItalic.fntdata"/><Relationship Id="rId46" Type="http://schemas.openxmlformats.org/officeDocument/2006/relationships/font" Target="fonts/OpenSans-italic.fntdata"/><Relationship Id="rId45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customschemas.google.com/relationships/presentationmetadata" Target="metadata"/><Relationship Id="rId47" Type="http://schemas.openxmlformats.org/officeDocument/2006/relationships/font" Target="fonts/OpenSans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33" Type="http://schemas.openxmlformats.org/officeDocument/2006/relationships/font" Target="fonts/Poppins-bold.fntdata"/><Relationship Id="rId32" Type="http://schemas.openxmlformats.org/officeDocument/2006/relationships/font" Target="fonts/Poppins-regular.fntdata"/><Relationship Id="rId35" Type="http://schemas.openxmlformats.org/officeDocument/2006/relationships/font" Target="fonts/Poppins-boldItalic.fntdata"/><Relationship Id="rId34" Type="http://schemas.openxmlformats.org/officeDocument/2006/relationships/font" Target="fonts/Poppins-italic.fntdata"/><Relationship Id="rId37" Type="http://schemas.openxmlformats.org/officeDocument/2006/relationships/font" Target="fonts/Lato-bold.fntdata"/><Relationship Id="rId36" Type="http://schemas.openxmlformats.org/officeDocument/2006/relationships/font" Target="fonts/Lato-regular.fntdata"/><Relationship Id="rId39" Type="http://schemas.openxmlformats.org/officeDocument/2006/relationships/font" Target="fonts/Lato-boldItalic.fntdata"/><Relationship Id="rId38" Type="http://schemas.openxmlformats.org/officeDocument/2006/relationships/font" Target="fonts/Lato-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regular.fntdata"/><Relationship Id="rId27" Type="http://schemas.openxmlformats.org/officeDocument/2006/relationships/slide" Target="slides/slide21.xml"/><Relationship Id="rId29" Type="http://schemas.openxmlformats.org/officeDocument/2006/relationships/font" Target="fonts/Robot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8000"/>
          </a:p>
        </p:txBody>
      </p:sp>
      <p:sp>
        <p:nvSpPr>
          <p:cNvPr id="146" name="Google Shape;146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p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" name="Google Shape;24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6" name="Google Shape;26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fr-FR" sz="2400"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Poppins"/>
                <a:ea typeface="Poppins"/>
                <a:cs typeface="Poppins"/>
                <a:sym typeface="Poppins"/>
              </a:rPr>
              <a:t>Le cadrage du message est une étape essentielle de la création d'une stratégie de production de médias. Le message est ce qui va attirer les gens vers votre campagne. Grâce à vos recherches, déterminez ce qui doit être communiqué et comment. Vous pouvez envoyer plusieurs messages à différents publics, mais ils doivent tous mener au même objectif.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p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f9cda8ca0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fr-FR" sz="2400"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Poppins"/>
                <a:ea typeface="Poppins"/>
                <a:cs typeface="Poppins"/>
                <a:sym typeface="Poppins"/>
              </a:rPr>
              <a:t>Le cadrage du message est une étape essentielle de la création d'une stratégie de production de médias. Le message est ce qui va attirer les gens vers votre campagne. Grâce à vos recherches, déterminez ce qui doit être communiqué et comment. Vous pouvez envoyer plusieurs messages à différents publics, mais ils doivent tous mener au même objectif.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2" name="Google Shape;282;gf9cda8ca03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f9cda8ca0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fr-FR" sz="2400"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Poppins"/>
                <a:ea typeface="Poppins"/>
                <a:cs typeface="Poppins"/>
                <a:sym typeface="Poppins"/>
              </a:rPr>
              <a:t>Le cadrage du message est une étape essentielle de la création d'une stratégie de production de médias. Le message est ce qui va attirer les gens vers votre campagne. Grâce à vos recherches, déterminez ce qui doit être communiqué et comment. Vous pouvez envoyer plusieurs messages à différents publics, mais ils doivent tous mener au même objectif.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gf9cda8ca03_0_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9cda8ca0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fr-FR" sz="2400"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Poppins"/>
                <a:ea typeface="Poppins"/>
                <a:cs typeface="Poppins"/>
                <a:sym typeface="Poppins"/>
              </a:rPr>
              <a:t>Le cadrage du message est une étape essentielle de la création d'une stratégie de production de médias. Le message est ce qui va attirer les gens vers votre campagne. Grâce à vos recherches, déterminez ce qui doit être communiqué et comment. Vous pouvez envoyer plusieurs messages à différents publics, mais ils doivent tous mener au même objectif.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6" name="Google Shape;296;gf9cda8ca03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p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6" name="Google Shape;316;p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8000"/>
          </a:p>
        </p:txBody>
      </p:sp>
      <p:sp>
        <p:nvSpPr>
          <p:cNvPr id="336" name="Google Shape;336;p7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" name="Google Shape;160;p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Open Sans"/>
                <a:ea typeface="Open Sans"/>
                <a:cs typeface="Open Sans"/>
                <a:sym typeface="Open Sans"/>
              </a:rPr>
              <a:t>Influencer ou rallier le public et les décideurs derrière notre plaidoyer ne sera possible que si nous sommes capables de communiquer efficacement ses principes et ses messages.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Open Sans"/>
                <a:ea typeface="Open Sans"/>
                <a:cs typeface="Open Sans"/>
                <a:sym typeface="Open Sans"/>
              </a:rPr>
              <a:t>Une communication efficace permet de façonner le message de l'organisation de manière à ce qu'il atteigne et résonne auprès des publics ciblés.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p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p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9cda8ca0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gf9cda8ca03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">
  <p:cSld name="2_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/>
          <p:nvPr>
            <p:ph idx="2" type="pic"/>
          </p:nvPr>
        </p:nvSpPr>
        <p:spPr>
          <a:xfrm>
            <a:off x="14853366" y="-1"/>
            <a:ext cx="9524286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">
  <p:cSld name="7_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/>
          <p:nvPr>
            <p:ph idx="2" type="pic"/>
          </p:nvPr>
        </p:nvSpPr>
        <p:spPr>
          <a:xfrm>
            <a:off x="9767718" y="0"/>
            <a:ext cx="14609931" cy="62419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Slide">
  <p:cSld name="8_Slid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/>
          <p:nvPr>
            <p:ph idx="2" type="pic"/>
          </p:nvPr>
        </p:nvSpPr>
        <p:spPr>
          <a:xfrm>
            <a:off x="0" y="0"/>
            <a:ext cx="14609931" cy="62419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Slide">
  <p:cSld name="9_Slid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/>
          <p:nvPr>
            <p:ph idx="2" type="pic"/>
          </p:nvPr>
        </p:nvSpPr>
        <p:spPr>
          <a:xfrm>
            <a:off x="14052884" y="0"/>
            <a:ext cx="10324766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Slide">
  <p:cSld name="10_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0"/>
          <p:cNvSpPr/>
          <p:nvPr>
            <p:ph idx="2" type="pic"/>
          </p:nvPr>
        </p:nvSpPr>
        <p:spPr>
          <a:xfrm>
            <a:off x="13742302" y="1660400"/>
            <a:ext cx="9294216" cy="1039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Slide">
  <p:cSld name="11_Slid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1"/>
          <p:cNvSpPr/>
          <p:nvPr>
            <p:ph idx="2" type="pic"/>
          </p:nvPr>
        </p:nvSpPr>
        <p:spPr>
          <a:xfrm>
            <a:off x="0" y="0"/>
            <a:ext cx="10324766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Slide">
  <p:cSld name="12_Slid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/>
          <p:nvPr>
            <p:ph idx="2" type="pic"/>
          </p:nvPr>
        </p:nvSpPr>
        <p:spPr>
          <a:xfrm>
            <a:off x="3154046" y="1660400"/>
            <a:ext cx="9294216" cy="1039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ull Image">
  <p:cSld name="1_Full Imag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/>
          <p:nvPr>
            <p:ph idx="2" type="pic"/>
          </p:nvPr>
        </p:nvSpPr>
        <p:spPr>
          <a:xfrm>
            <a:off x="-372108" y="-342899"/>
            <a:ext cx="25121867" cy="98719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Full Image">
  <p:cSld name="2_Full Imag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/>
          <p:nvPr>
            <p:ph idx="2" type="pic"/>
          </p:nvPr>
        </p:nvSpPr>
        <p:spPr>
          <a:xfrm>
            <a:off x="-372108" y="9875519"/>
            <a:ext cx="25121867" cy="41833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Full Image">
  <p:cSld name="3_Full Imag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/>
          <p:nvPr>
            <p:ph idx="2" type="pic"/>
          </p:nvPr>
        </p:nvSpPr>
        <p:spPr>
          <a:xfrm>
            <a:off x="2031946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" name="Google Shape;51;p35"/>
          <p:cNvSpPr/>
          <p:nvPr>
            <p:ph idx="3" type="pic"/>
          </p:nvPr>
        </p:nvSpPr>
        <p:spPr>
          <a:xfrm>
            <a:off x="8833637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" name="Google Shape;52;p35"/>
          <p:cNvSpPr/>
          <p:nvPr>
            <p:ph idx="4" type="pic"/>
          </p:nvPr>
        </p:nvSpPr>
        <p:spPr>
          <a:xfrm>
            <a:off x="15635327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Full Image">
  <p:cSld name="4_Full Imag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6"/>
          <p:cNvSpPr/>
          <p:nvPr>
            <p:ph idx="2" type="pic"/>
          </p:nvPr>
        </p:nvSpPr>
        <p:spPr>
          <a:xfrm>
            <a:off x="-372108" y="-342899"/>
            <a:ext cx="1123517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Full Image">
  <p:cSld name="5_Full Imag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/>
          <p:nvPr>
            <p:ph idx="2" type="pic"/>
          </p:nvPr>
        </p:nvSpPr>
        <p:spPr>
          <a:xfrm>
            <a:off x="13514575" y="-342899"/>
            <a:ext cx="1123517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Full Image">
  <p:cSld name="6_Full Imag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8"/>
          <p:cNvSpPr/>
          <p:nvPr>
            <p:ph idx="2" type="pic"/>
          </p:nvPr>
        </p:nvSpPr>
        <p:spPr>
          <a:xfrm>
            <a:off x="-372108" y="-342899"/>
            <a:ext cx="1256093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Full Image">
  <p:cSld name="7_Full Image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9"/>
          <p:cNvSpPr/>
          <p:nvPr>
            <p:ph idx="2" type="pic"/>
          </p:nvPr>
        </p:nvSpPr>
        <p:spPr>
          <a:xfrm>
            <a:off x="4196969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39"/>
          <p:cNvSpPr/>
          <p:nvPr>
            <p:ph idx="3" type="pic"/>
          </p:nvPr>
        </p:nvSpPr>
        <p:spPr>
          <a:xfrm>
            <a:off x="10378313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p39"/>
          <p:cNvSpPr/>
          <p:nvPr>
            <p:ph idx="4" type="pic"/>
          </p:nvPr>
        </p:nvSpPr>
        <p:spPr>
          <a:xfrm>
            <a:off x="16559656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Full Image">
  <p:cSld name="8_Full Imag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0"/>
          <p:cNvSpPr/>
          <p:nvPr>
            <p:ph idx="2" type="pic"/>
          </p:nvPr>
        </p:nvSpPr>
        <p:spPr>
          <a:xfrm>
            <a:off x="12188824" y="0"/>
            <a:ext cx="1218882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Full Image">
  <p:cSld name="9_Full Imag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/>
          <p:nvPr>
            <p:ph idx="2" type="pic"/>
          </p:nvPr>
        </p:nvSpPr>
        <p:spPr>
          <a:xfrm>
            <a:off x="9574074" y="5119652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" name="Google Shape;67;p41"/>
          <p:cNvSpPr/>
          <p:nvPr/>
        </p:nvSpPr>
        <p:spPr>
          <a:xfrm>
            <a:off x="9574074" y="9565529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1"/>
          <p:cNvSpPr/>
          <p:nvPr/>
        </p:nvSpPr>
        <p:spPr>
          <a:xfrm>
            <a:off x="16087192" y="5119652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1"/>
          <p:cNvSpPr/>
          <p:nvPr/>
        </p:nvSpPr>
        <p:spPr>
          <a:xfrm>
            <a:off x="16087192" y="9565529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1"/>
          <p:cNvSpPr/>
          <p:nvPr>
            <p:ph idx="3" type="pic"/>
          </p:nvPr>
        </p:nvSpPr>
        <p:spPr>
          <a:xfrm>
            <a:off x="16087192" y="5119652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" name="Google Shape;71;p41"/>
          <p:cNvSpPr/>
          <p:nvPr>
            <p:ph idx="4" type="pic"/>
          </p:nvPr>
        </p:nvSpPr>
        <p:spPr>
          <a:xfrm>
            <a:off x="9574074" y="9565529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" name="Google Shape;72;p41"/>
          <p:cNvSpPr/>
          <p:nvPr>
            <p:ph idx="5" type="pic"/>
          </p:nvPr>
        </p:nvSpPr>
        <p:spPr>
          <a:xfrm>
            <a:off x="16087192" y="9565529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Full Image">
  <p:cSld name="10_Full Image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/>
          <p:nvPr>
            <p:ph idx="2" type="pic"/>
          </p:nvPr>
        </p:nvSpPr>
        <p:spPr>
          <a:xfrm>
            <a:off x="12188824" y="-342899"/>
            <a:ext cx="12560936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Full Image">
  <p:cSld name="11_Full Imag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3"/>
          <p:cNvSpPr/>
          <p:nvPr>
            <p:ph idx="2" type="pic"/>
          </p:nvPr>
        </p:nvSpPr>
        <p:spPr>
          <a:xfrm>
            <a:off x="10160000" y="1660401"/>
            <a:ext cx="12616244" cy="1058007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Full Image">
  <p:cSld name="12_Full Imag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4"/>
          <p:cNvSpPr/>
          <p:nvPr>
            <p:ph idx="2" type="pic"/>
          </p:nvPr>
        </p:nvSpPr>
        <p:spPr>
          <a:xfrm>
            <a:off x="14248591" y="-342899"/>
            <a:ext cx="10501170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" name="Google Shape;79;p44"/>
          <p:cNvSpPr/>
          <p:nvPr>
            <p:ph idx="3" type="pic"/>
          </p:nvPr>
        </p:nvSpPr>
        <p:spPr>
          <a:xfrm>
            <a:off x="12624743" y="124890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44"/>
          <p:cNvSpPr/>
          <p:nvPr>
            <p:ph idx="4" type="pic"/>
          </p:nvPr>
        </p:nvSpPr>
        <p:spPr>
          <a:xfrm>
            <a:off x="12624743" y="5227984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44"/>
          <p:cNvSpPr/>
          <p:nvPr>
            <p:ph idx="5" type="pic"/>
          </p:nvPr>
        </p:nvSpPr>
        <p:spPr>
          <a:xfrm>
            <a:off x="12624743" y="920089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Full Image">
  <p:cSld name="13_Full Imag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5"/>
          <p:cNvSpPr/>
          <p:nvPr>
            <p:ph idx="2" type="pic"/>
          </p:nvPr>
        </p:nvSpPr>
        <p:spPr>
          <a:xfrm>
            <a:off x="0" y="-1"/>
            <a:ext cx="14380360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Full Image">
  <p:cSld name="14_Full Imag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6"/>
          <p:cNvSpPr/>
          <p:nvPr>
            <p:ph idx="2" type="pic"/>
          </p:nvPr>
        </p:nvSpPr>
        <p:spPr>
          <a:xfrm>
            <a:off x="13807438" y="-1"/>
            <a:ext cx="10570211" cy="8535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">
  <p:cSld name="Full Image">
    <p:bg>
      <p:bgPr>
        <a:solidFill>
          <a:schemeClr val="lt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0"/>
          <p:cNvSpPr/>
          <p:nvPr>
            <p:ph idx="2" type="pic"/>
          </p:nvPr>
        </p:nvSpPr>
        <p:spPr>
          <a:xfrm>
            <a:off x="-372108" y="-342899"/>
            <a:ext cx="25121867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Full Image">
  <p:cSld name="15_Full Imag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7"/>
          <p:cNvSpPr/>
          <p:nvPr>
            <p:ph idx="2" type="pic"/>
          </p:nvPr>
        </p:nvSpPr>
        <p:spPr>
          <a:xfrm>
            <a:off x="9997290" y="-1"/>
            <a:ext cx="14380360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Full Image">
  <p:cSld name="16_Full Imag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8"/>
          <p:cNvSpPr/>
          <p:nvPr>
            <p:ph idx="2" type="pic"/>
          </p:nvPr>
        </p:nvSpPr>
        <p:spPr>
          <a:xfrm>
            <a:off x="12303110" y="-1"/>
            <a:ext cx="12074540" cy="85343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Full Image">
  <p:cSld name="17_Full Imag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9"/>
          <p:cNvSpPr/>
          <p:nvPr>
            <p:ph idx="2" type="pic"/>
          </p:nvPr>
        </p:nvSpPr>
        <p:spPr>
          <a:xfrm>
            <a:off x="0" y="0"/>
            <a:ext cx="243776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Full Image">
  <p:cSld name="18_Full Imag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0"/>
          <p:cNvSpPr/>
          <p:nvPr>
            <p:ph idx="2" type="pic"/>
          </p:nvPr>
        </p:nvSpPr>
        <p:spPr>
          <a:xfrm>
            <a:off x="0" y="6858000"/>
            <a:ext cx="243776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Full Image">
  <p:cSld name="19_Full Imag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1"/>
          <p:cNvSpPr/>
          <p:nvPr>
            <p:ph idx="2" type="pic"/>
          </p:nvPr>
        </p:nvSpPr>
        <p:spPr>
          <a:xfrm>
            <a:off x="8125883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Full Image">
  <p:cSld name="20_Full Imag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2"/>
          <p:cNvSpPr/>
          <p:nvPr>
            <p:ph idx="2" type="pic"/>
          </p:nvPr>
        </p:nvSpPr>
        <p:spPr>
          <a:xfrm>
            <a:off x="0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Full Image">
  <p:cSld name="21_Full Imag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3"/>
          <p:cNvSpPr/>
          <p:nvPr>
            <p:ph idx="2" type="pic"/>
          </p:nvPr>
        </p:nvSpPr>
        <p:spPr>
          <a:xfrm>
            <a:off x="8125883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Full Image">
  <p:cSld name="22_Full Imag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4"/>
          <p:cNvSpPr/>
          <p:nvPr>
            <p:ph idx="2" type="pic"/>
          </p:nvPr>
        </p:nvSpPr>
        <p:spPr>
          <a:xfrm>
            <a:off x="16251766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Full Image">
  <p:cSld name="23_Full Imag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5"/>
          <p:cNvSpPr/>
          <p:nvPr>
            <p:ph idx="2" type="pic"/>
          </p:nvPr>
        </p:nvSpPr>
        <p:spPr>
          <a:xfrm>
            <a:off x="-5" y="0"/>
            <a:ext cx="16251768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Full Image">
  <p:cSld name="24_Full Imag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6"/>
          <p:cNvSpPr/>
          <p:nvPr>
            <p:ph idx="2" type="pic"/>
          </p:nvPr>
        </p:nvSpPr>
        <p:spPr>
          <a:xfrm>
            <a:off x="-5" y="6857998"/>
            <a:ext cx="16141149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">
  <p:cSld name="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/>
          <p:nvPr>
            <p:ph idx="2" type="pic"/>
          </p:nvPr>
        </p:nvSpPr>
        <p:spPr>
          <a:xfrm>
            <a:off x="-372108" y="-342899"/>
            <a:ext cx="25121867" cy="85378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Full Image">
  <p:cSld name="25_Full Imag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7"/>
          <p:cNvSpPr/>
          <p:nvPr>
            <p:ph idx="2" type="pic"/>
          </p:nvPr>
        </p:nvSpPr>
        <p:spPr>
          <a:xfrm>
            <a:off x="8125882" y="0"/>
            <a:ext cx="16251768" cy="13715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Full Image">
  <p:cSld name="26_Full Imag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8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p58"/>
          <p:cNvSpPr/>
          <p:nvPr>
            <p:ph idx="3" type="pic"/>
          </p:nvPr>
        </p:nvSpPr>
        <p:spPr>
          <a:xfrm>
            <a:off x="14678053" y="2320626"/>
            <a:ext cx="5084935" cy="90017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Full Image">
  <p:cSld name="27_Full Imag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9"/>
          <p:cNvSpPr/>
          <p:nvPr>
            <p:ph idx="2" type="pic"/>
          </p:nvPr>
        </p:nvSpPr>
        <p:spPr>
          <a:xfrm>
            <a:off x="14864064" y="-342899"/>
            <a:ext cx="9885695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p59"/>
          <p:cNvSpPr/>
          <p:nvPr>
            <p:ph idx="3" type="pic"/>
          </p:nvPr>
        </p:nvSpPr>
        <p:spPr>
          <a:xfrm>
            <a:off x="12501434" y="2682328"/>
            <a:ext cx="4701590" cy="83471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Full Image">
  <p:cSld name="28_Full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0"/>
          <p:cNvSpPr/>
          <p:nvPr>
            <p:ph idx="2" type="pic"/>
          </p:nvPr>
        </p:nvSpPr>
        <p:spPr>
          <a:xfrm>
            <a:off x="14767697" y="3269001"/>
            <a:ext cx="12078137" cy="751020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p60"/>
          <p:cNvSpPr/>
          <p:nvPr>
            <p:ph idx="3" type="pic"/>
          </p:nvPr>
        </p:nvSpPr>
        <p:spPr>
          <a:xfrm>
            <a:off x="8546033" y="5051543"/>
            <a:ext cx="9800328" cy="60938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p60"/>
          <p:cNvSpPr/>
          <p:nvPr>
            <p:ph idx="4" type="pic"/>
          </p:nvPr>
        </p:nvSpPr>
        <p:spPr>
          <a:xfrm>
            <a:off x="3088294" y="6611828"/>
            <a:ext cx="7806530" cy="48541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Full Image">
  <p:cSld name="29_Full Imag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1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" name="Google Shape;120;p61"/>
          <p:cNvSpPr/>
          <p:nvPr>
            <p:ph idx="3" type="pic"/>
          </p:nvPr>
        </p:nvSpPr>
        <p:spPr>
          <a:xfrm>
            <a:off x="3773745" y="2355388"/>
            <a:ext cx="6765601" cy="9075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Full Image">
  <p:cSld name="30_Full Imag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2"/>
          <p:cNvSpPr/>
          <p:nvPr>
            <p:ph idx="2" type="pic"/>
          </p:nvPr>
        </p:nvSpPr>
        <p:spPr>
          <a:xfrm>
            <a:off x="-372108" y="-342899"/>
            <a:ext cx="988568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3" name="Google Shape;123;p62"/>
          <p:cNvSpPr/>
          <p:nvPr>
            <p:ph idx="3" type="pic"/>
          </p:nvPr>
        </p:nvSpPr>
        <p:spPr>
          <a:xfrm>
            <a:off x="4542824" y="2355388"/>
            <a:ext cx="6765601" cy="90758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Full Image">
  <p:cSld name="31_Full Imag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3"/>
          <p:cNvSpPr/>
          <p:nvPr>
            <p:ph idx="2" type="pic"/>
          </p:nvPr>
        </p:nvSpPr>
        <p:spPr>
          <a:xfrm>
            <a:off x="14276414" y="-342899"/>
            <a:ext cx="10473346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" name="Google Shape;126;p63"/>
          <p:cNvSpPr/>
          <p:nvPr>
            <p:ph idx="3" type="pic"/>
          </p:nvPr>
        </p:nvSpPr>
        <p:spPr>
          <a:xfrm>
            <a:off x="12402899" y="4653731"/>
            <a:ext cx="3578950" cy="4408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Full Image">
  <p:cSld name="32_Full Image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4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64"/>
          <p:cNvSpPr/>
          <p:nvPr>
            <p:ph idx="3" type="pic"/>
          </p:nvPr>
        </p:nvSpPr>
        <p:spPr>
          <a:xfrm>
            <a:off x="14414517" y="1727666"/>
            <a:ext cx="14397572" cy="89524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Full Image">
  <p:cSld name="33_Full Imag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5"/>
          <p:cNvSpPr/>
          <p:nvPr>
            <p:ph idx="2" type="pic"/>
          </p:nvPr>
        </p:nvSpPr>
        <p:spPr>
          <a:xfrm>
            <a:off x="-4058379" y="1989866"/>
            <a:ext cx="14397572" cy="89524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Full Image">
  <p:cSld name="34_Full Imag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6"/>
          <p:cNvSpPr/>
          <p:nvPr>
            <p:ph idx="2" type="pic"/>
          </p:nvPr>
        </p:nvSpPr>
        <p:spPr>
          <a:xfrm>
            <a:off x="-372108" y="5116175"/>
            <a:ext cx="25121867" cy="89427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">
  <p:cSld name="1_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/>
          <p:nvPr>
            <p:ph idx="2" type="pic"/>
          </p:nvPr>
        </p:nvSpPr>
        <p:spPr>
          <a:xfrm>
            <a:off x="10558797" y="506895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">
  <p:cSld name="2_Slid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/>
          <p:nvPr>
            <p:ph idx="2" type="pic"/>
          </p:nvPr>
        </p:nvSpPr>
        <p:spPr>
          <a:xfrm>
            <a:off x="14853366" y="-1"/>
            <a:ext cx="9524286" cy="13716002"/>
          </a:xfrm>
          <a:prstGeom prst="rect">
            <a:avLst/>
          </a:prstGeom>
          <a:solidFill>
            <a:srgbClr val="919191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">
  <p:cSld name="3_Slid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/>
          <p:nvPr>
            <p:ph idx="2" type="pic"/>
          </p:nvPr>
        </p:nvSpPr>
        <p:spPr>
          <a:xfrm>
            <a:off x="14052884" y="-1"/>
            <a:ext cx="10324767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">
  <p:cSld name="4_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/>
          <p:nvPr>
            <p:ph idx="2" type="pic"/>
          </p:nvPr>
        </p:nvSpPr>
        <p:spPr>
          <a:xfrm>
            <a:off x="0" y="-1"/>
            <a:ext cx="10324767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">
  <p:cSld name="5_Slid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/>
          <p:nvPr>
            <p:ph idx="2" type="pic"/>
          </p:nvPr>
        </p:nvSpPr>
        <p:spPr>
          <a:xfrm>
            <a:off x="14052878" y="-342899"/>
            <a:ext cx="1069688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">
  <p:cSld name="6_Slid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/>
          <p:nvPr>
            <p:ph idx="2" type="pic"/>
          </p:nvPr>
        </p:nvSpPr>
        <p:spPr>
          <a:xfrm>
            <a:off x="-372115" y="-342899"/>
            <a:ext cx="1069688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798"/>
              <a:buFont typeface="Calibri"/>
              <a:buNone/>
              <a:defRPr b="0" i="0" sz="8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Arial"/>
              <a:buNone/>
              <a:defRPr b="0" i="0" sz="5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799"/>
              <a:buFont typeface="Arial"/>
              <a:buNone/>
              <a:defRPr b="0" i="0" sz="4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999"/>
              <a:buFont typeface="Arial"/>
              <a:buNone/>
              <a:defRPr b="0" i="0" sz="3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7136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136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136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136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17216716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" name="Google Shape;15;p15"/>
          <p:cNvSpPr txBox="1"/>
          <p:nvPr/>
        </p:nvSpPr>
        <p:spPr>
          <a:xfrm>
            <a:off x="23652066" y="610541"/>
            <a:ext cx="827716" cy="492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b="0" i="0" lang="fr-FR" sz="2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20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/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798"/>
              <a:buFont typeface="Calibri"/>
              <a:buNone/>
              <a:defRPr b="0" i="0" sz="87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5599"/>
              <a:buFont typeface="Arial"/>
              <a:buNone/>
              <a:defRPr b="0" i="0" sz="5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799"/>
              <a:buFont typeface="Arial"/>
              <a:buNone/>
              <a:defRPr b="0" i="0" sz="47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999"/>
              <a:buFont typeface="Arial"/>
              <a:buNone/>
              <a:defRPr b="0" i="0" sz="39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7136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136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136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136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17"/>
          <p:cNvSpPr txBox="1"/>
          <p:nvPr>
            <p:ph idx="10" type="dt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Google Shape;138;p17"/>
          <p:cNvSpPr txBox="1"/>
          <p:nvPr>
            <p:ph idx="11" type="ftr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17"/>
          <p:cNvSpPr txBox="1"/>
          <p:nvPr>
            <p:ph idx="12" type="sldNum"/>
          </p:nvPr>
        </p:nvSpPr>
        <p:spPr>
          <a:xfrm>
            <a:off x="17216716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23652066" y="610541"/>
            <a:ext cx="827716" cy="492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b="0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Relationship Id="rId4" Type="http://schemas.openxmlformats.org/officeDocument/2006/relationships/image" Target="../media/image1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"/>
          <p:cNvSpPr txBox="1"/>
          <p:nvPr/>
        </p:nvSpPr>
        <p:spPr>
          <a:xfrm>
            <a:off x="9082233" y="1433875"/>
            <a:ext cx="13889734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fr-FR" sz="7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Élaborer une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fr-FR" sz="7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stratégie de communication</a:t>
            </a:r>
            <a:endParaRPr b="0" i="0" sz="72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1"/>
          <p:cNvSpPr/>
          <p:nvPr/>
        </p:nvSpPr>
        <p:spPr>
          <a:xfrm flipH="1">
            <a:off x="7436715" y="1433875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 txBox="1"/>
          <p:nvPr/>
        </p:nvSpPr>
        <p:spPr>
          <a:xfrm>
            <a:off x="1248878" y="1524625"/>
            <a:ext cx="4847122" cy="2152268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Partenariat des OSC pour l'efficacité du développement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1090" y="9498998"/>
            <a:ext cx="4572000" cy="3053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3"/>
          <p:cNvSpPr/>
          <p:nvPr/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73"/>
          <p:cNvSpPr/>
          <p:nvPr/>
        </p:nvSpPr>
        <p:spPr>
          <a:xfrm>
            <a:off x="3" y="0"/>
            <a:ext cx="19508121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73"/>
          <p:cNvSpPr/>
          <p:nvPr/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6999" y="-19050"/>
            <a:ext cx="14090647" cy="137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6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73"/>
          <p:cNvSpPr txBox="1"/>
          <p:nvPr/>
        </p:nvSpPr>
        <p:spPr>
          <a:xfrm>
            <a:off x="1033292" y="4627984"/>
            <a:ext cx="9971072" cy="7036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Contexte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Objectifs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Public cible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Messages clés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Activités et résultats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Calendrier</a:t>
            </a:r>
            <a:b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3" name="Google Shape;233;p73"/>
          <p:cNvSpPr txBox="1"/>
          <p:nvPr/>
        </p:nvSpPr>
        <p:spPr>
          <a:xfrm>
            <a:off x="19798" y="1045029"/>
            <a:ext cx="10964766" cy="287698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LES ÉLÉMENTS D'UN PLAN DE COMMUNICATION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73"/>
          <p:cNvSpPr/>
          <p:nvPr/>
        </p:nvSpPr>
        <p:spPr>
          <a:xfrm flipH="1">
            <a:off x="11200110" y="133231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4"/>
          <p:cNvSpPr/>
          <p:nvPr/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4"/>
          <p:cNvSpPr/>
          <p:nvPr/>
        </p:nvSpPr>
        <p:spPr>
          <a:xfrm>
            <a:off x="3" y="0"/>
            <a:ext cx="19508121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4"/>
          <p:cNvSpPr/>
          <p:nvPr/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6999" y="-19050"/>
            <a:ext cx="14090647" cy="137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6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74"/>
          <p:cNvSpPr txBox="1"/>
          <p:nvPr/>
        </p:nvSpPr>
        <p:spPr>
          <a:xfrm>
            <a:off x="740471" y="4814596"/>
            <a:ext cx="8785458" cy="7036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Messages politiques = messages de communication</a:t>
            </a:r>
            <a:endParaRPr/>
          </a:p>
          <a:p>
            <a:pPr indent="-4572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Aucune stratégie ou planification</a:t>
            </a:r>
            <a:endParaRPr/>
          </a:p>
          <a:p>
            <a:pPr indent="-4572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 pas connaître votre public ou la plateforme qui vous convient le mieux</a:t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5" name="Google Shape;245;p74"/>
          <p:cNvSpPr txBox="1"/>
          <p:nvPr/>
        </p:nvSpPr>
        <p:spPr>
          <a:xfrm>
            <a:off x="1265035" y="1833373"/>
            <a:ext cx="9012066" cy="22349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ERREURS COMMUNES</a:t>
            </a:r>
            <a:endParaRPr b="1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6" name="Google Shape;246;p74"/>
          <p:cNvSpPr/>
          <p:nvPr/>
        </p:nvSpPr>
        <p:spPr>
          <a:xfrm flipH="1">
            <a:off x="11023026" y="1532627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, indoor, person, electronics&#10;&#10;Description automatically generated" id="251" name="Google Shape;25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2897" y="10"/>
            <a:ext cx="16144753" cy="1371599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"/>
          <p:cNvSpPr/>
          <p:nvPr/>
        </p:nvSpPr>
        <p:spPr>
          <a:xfrm flipH="1" rot="10800000">
            <a:off x="0" y="-956"/>
            <a:ext cx="15715506" cy="13716956"/>
          </a:xfrm>
          <a:custGeom>
            <a:rect b="b" l="l" r="r" t="t"/>
            <a:pathLst>
              <a:path extrusionOk="0" h="6858478" w="7859800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rgbClr val="A8A8A8">
              <a:alpha val="6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"/>
          <p:cNvSpPr/>
          <p:nvPr/>
        </p:nvSpPr>
        <p:spPr>
          <a:xfrm flipH="1" rot="10800000">
            <a:off x="0" y="-956"/>
            <a:ext cx="14858478" cy="13716956"/>
          </a:xfrm>
          <a:custGeom>
            <a:rect b="b" l="l" r="r" t="t"/>
            <a:pathLst>
              <a:path extrusionOk="0" h="6858478" w="7431174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"/>
          <p:cNvSpPr txBox="1"/>
          <p:nvPr/>
        </p:nvSpPr>
        <p:spPr>
          <a:xfrm>
            <a:off x="1608924" y="730250"/>
            <a:ext cx="10529568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QUESTIONS À POSER</a:t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5" name="Google Shape;255;p3"/>
          <p:cNvSpPr txBox="1"/>
          <p:nvPr/>
        </p:nvSpPr>
        <p:spPr>
          <a:xfrm>
            <a:off x="1608924" y="4045202"/>
            <a:ext cx="7880946" cy="83087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Où est notre public ?</a:t>
            </a:r>
            <a:endParaRPr/>
          </a:p>
          <a:p>
            <a:pPr indent="-2921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À quel type de langage réagissent-ils ?</a:t>
            </a:r>
            <a:endParaRPr/>
          </a:p>
          <a:p>
            <a:pPr indent="-2921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Quelles sont les ressources dont nous disposons ?</a:t>
            </a:r>
            <a:endParaRPr/>
          </a:p>
          <a:p>
            <a:pPr indent="-2921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6" name="Google Shape;256;p3"/>
          <p:cNvSpPr/>
          <p:nvPr/>
        </p:nvSpPr>
        <p:spPr>
          <a:xfrm flipH="1">
            <a:off x="868273" y="730250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"/>
          <p:cNvSpPr txBox="1"/>
          <p:nvPr/>
        </p:nvSpPr>
        <p:spPr>
          <a:xfrm>
            <a:off x="2828529" y="1555050"/>
            <a:ext cx="11951161" cy="224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QUELLES SONT VOS RESSOURCES ?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p5"/>
          <p:cNvSpPr/>
          <p:nvPr/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5"/>
          <p:cNvSpPr txBox="1"/>
          <p:nvPr/>
        </p:nvSpPr>
        <p:spPr>
          <a:xfrm>
            <a:off x="2828529" y="4178891"/>
            <a:ext cx="7789708" cy="6414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254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Temps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Fonds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Équipement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Histoires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Connaissance/analyse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Créativité</a:t>
            </a:r>
            <a:endParaRPr/>
          </a:p>
          <a:p>
            <a:pPr indent="254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254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254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"/>
          <p:cNvSpPr txBox="1"/>
          <p:nvPr/>
        </p:nvSpPr>
        <p:spPr>
          <a:xfrm>
            <a:off x="7668029" y="1991360"/>
            <a:ext cx="139192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6"/>
          <p:cNvSpPr/>
          <p:nvPr/>
        </p:nvSpPr>
        <p:spPr>
          <a:xfrm flipH="1">
            <a:off x="10376712" y="133231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 txBox="1"/>
          <p:nvPr/>
        </p:nvSpPr>
        <p:spPr>
          <a:xfrm>
            <a:off x="11031451" y="1682105"/>
            <a:ext cx="12481690" cy="1216719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-"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ÉTAPES DE L'ÉLABORATION D'UNE STRATÉGIE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A picture containing crowd&#10;&#10;Description automatically generated" id="271" name="Google Shape;27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53939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6"/>
          <p:cNvSpPr txBox="1"/>
          <p:nvPr/>
        </p:nvSpPr>
        <p:spPr>
          <a:xfrm>
            <a:off x="11257280" y="4368378"/>
            <a:ext cx="118467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0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AutoNum type="arabicPeriod"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Sachez où vous </a:t>
            </a:r>
            <a:r>
              <a:rPr lang="fr-FR" sz="3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vous situez.</a:t>
            </a:r>
            <a:endParaRPr/>
          </a:p>
          <a:p>
            <a:pPr indent="-742950" lvl="0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AutoNum type="arabicPeriod"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Identifiez vos buts et objectifs.</a:t>
            </a:r>
            <a:endParaRPr/>
          </a:p>
          <a:p>
            <a:pPr indent="-742950" lvl="0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AutoNum type="arabicPeriod"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Cherchez des exemples pour étayer vos plans.</a:t>
            </a:r>
            <a:endParaRPr/>
          </a:p>
          <a:p>
            <a:pPr indent="-742950" lvl="0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AutoNum type="arabicPeriod"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Connaissez votre message et votre plateforme.</a:t>
            </a:r>
            <a:endParaRPr/>
          </a:p>
          <a:p>
            <a:pPr indent="-742950" lvl="0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AutoNum type="arabicPeriod"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Trouvez un moyen de suivre et de mesurer votre impact.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t/>
            </a:r>
            <a:endParaRPr b="1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5"/>
          <p:cNvSpPr txBox="1"/>
          <p:nvPr/>
        </p:nvSpPr>
        <p:spPr>
          <a:xfrm>
            <a:off x="7668029" y="1991360"/>
            <a:ext cx="139192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5"/>
          <p:cNvSpPr txBox="1"/>
          <p:nvPr/>
        </p:nvSpPr>
        <p:spPr>
          <a:xfrm>
            <a:off x="957648" y="940450"/>
            <a:ext cx="16184400" cy="1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Mesurer votre impact</a:t>
            </a:r>
            <a:endParaRPr b="1" sz="54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9" name="Google Shape;279;p75"/>
          <p:cNvPicPr preferRelativeResize="0"/>
          <p:nvPr/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957650" y="2687600"/>
            <a:ext cx="22815148" cy="92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f9cda8ca03_0_10"/>
          <p:cNvSpPr txBox="1"/>
          <p:nvPr/>
        </p:nvSpPr>
        <p:spPr>
          <a:xfrm>
            <a:off x="7668029" y="1991360"/>
            <a:ext cx="139191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f9cda8ca03_0_10"/>
          <p:cNvSpPr txBox="1"/>
          <p:nvPr/>
        </p:nvSpPr>
        <p:spPr>
          <a:xfrm>
            <a:off x="957648" y="940450"/>
            <a:ext cx="16184400" cy="1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Mesurer votre impact</a:t>
            </a:r>
            <a:endParaRPr b="1" sz="54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6" name="Google Shape;286;gf9cda8ca03_0_10"/>
          <p:cNvPicPr preferRelativeResize="0"/>
          <p:nvPr/>
        </p:nvPicPr>
        <p:blipFill rotWithShape="1">
          <a:blip r:embed="rId3">
            <a:alphaModFix/>
          </a:blip>
          <a:srcRect b="5564" l="0" r="0" t="3518"/>
          <a:stretch/>
        </p:blipFill>
        <p:spPr>
          <a:xfrm>
            <a:off x="1449875" y="2232250"/>
            <a:ext cx="20724202" cy="10598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f9cda8ca03_0_16"/>
          <p:cNvSpPr txBox="1"/>
          <p:nvPr/>
        </p:nvSpPr>
        <p:spPr>
          <a:xfrm>
            <a:off x="7668029" y="1991360"/>
            <a:ext cx="139191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f9cda8ca03_0_16"/>
          <p:cNvSpPr txBox="1"/>
          <p:nvPr/>
        </p:nvSpPr>
        <p:spPr>
          <a:xfrm>
            <a:off x="957648" y="940450"/>
            <a:ext cx="16184400" cy="1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Mesurer votre impact</a:t>
            </a:r>
            <a:endParaRPr b="1" sz="54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93" name="Google Shape;293;gf9cda8ca03_0_16"/>
          <p:cNvPicPr preferRelativeResize="0"/>
          <p:nvPr/>
        </p:nvPicPr>
        <p:blipFill rotWithShape="1">
          <a:blip r:embed="rId3">
            <a:alphaModFix/>
          </a:blip>
          <a:srcRect b="4867" l="0" r="1584" t="8522"/>
          <a:stretch/>
        </p:blipFill>
        <p:spPr>
          <a:xfrm>
            <a:off x="1017375" y="2299250"/>
            <a:ext cx="21441024" cy="10613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f9cda8ca03_0_0"/>
          <p:cNvSpPr txBox="1"/>
          <p:nvPr/>
        </p:nvSpPr>
        <p:spPr>
          <a:xfrm>
            <a:off x="7668029" y="1991360"/>
            <a:ext cx="139191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f9cda8ca03_0_0"/>
          <p:cNvSpPr/>
          <p:nvPr/>
        </p:nvSpPr>
        <p:spPr>
          <a:xfrm flipH="1">
            <a:off x="10376714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f9cda8ca03_0_0"/>
          <p:cNvSpPr txBox="1"/>
          <p:nvPr/>
        </p:nvSpPr>
        <p:spPr>
          <a:xfrm>
            <a:off x="11031452" y="1682105"/>
            <a:ext cx="9834000" cy="2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-"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ÉLABORER VOS</a:t>
            </a:r>
            <a:endParaRPr b="1" sz="54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-"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MESSAGES CLÉS</a:t>
            </a:r>
            <a:endParaRPr/>
          </a:p>
        </p:txBody>
      </p:sp>
      <p:pic>
        <p:nvPicPr>
          <p:cNvPr descr="A picture containing crowd&#10;&#10;Description automatically generated" id="301" name="Google Shape;301;gf9cda8ca0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53938" cy="137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gf9cda8ca03_0_0"/>
          <p:cNvSpPr txBox="1"/>
          <p:nvPr/>
        </p:nvSpPr>
        <p:spPr>
          <a:xfrm>
            <a:off x="11257280" y="4368378"/>
            <a:ext cx="118467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Soyez simple et expliquez clairement la cause.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Soulignez l'importance cruciale de la cause.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Dites aux gens quelque chose de nouveau, quelque chose auquel ils n'ont pas encore pensé.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Soyez engageant, intéressant, peut-être même choquant.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Incluez un appel à l'action.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4825" y="762000"/>
            <a:ext cx="18288000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2"/>
          <p:cNvSpPr/>
          <p:nvPr/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2873" y="-1"/>
            <a:ext cx="20552233" cy="1370148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2"/>
          <p:cNvSpPr/>
          <p:nvPr/>
        </p:nvSpPr>
        <p:spPr>
          <a:xfrm>
            <a:off x="0" y="-14513"/>
            <a:ext cx="1325136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2"/>
          <p:cNvSpPr txBox="1"/>
          <p:nvPr/>
        </p:nvSpPr>
        <p:spPr>
          <a:xfrm>
            <a:off x="871409" y="1495304"/>
            <a:ext cx="8044111" cy="224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COMMUNICATIONS DE LA SOCIÉTÉ CIVILE ET CED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2" name="Google Shape;312;p12"/>
          <p:cNvSpPr txBox="1"/>
          <p:nvPr/>
        </p:nvSpPr>
        <p:spPr>
          <a:xfrm>
            <a:off x="871409" y="4453457"/>
            <a:ext cx="8882653" cy="5978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4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Les questions dans lesquelles nous nous engageons :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1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4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Une coopération efficace au service du développement (CED)</a:t>
            </a:r>
            <a:endParaRPr b="0" i="0" sz="41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1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FR" sz="41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Les </a:t>
            </a:r>
            <a:r>
              <a:rPr b="0" i="0" lang="fr-FR" sz="4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Objectifs de développement durable (ODD)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1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FR" sz="41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L’ef</a:t>
            </a:r>
            <a:r>
              <a:rPr b="0" i="0" lang="fr-FR" sz="4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ficacité du développement (ED) et l</a:t>
            </a:r>
            <a:r>
              <a:rPr lang="fr-FR" sz="41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’</a:t>
            </a:r>
            <a:r>
              <a:rPr b="0" i="0" lang="fr-FR" sz="4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environnement favorable (EF) aux OSC 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3" name="Google Shape;313;p12"/>
          <p:cNvSpPr/>
          <p:nvPr/>
        </p:nvSpPr>
        <p:spPr>
          <a:xfrm flipH="1">
            <a:off x="9754063" y="149530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7"/>
          <p:cNvSpPr txBox="1"/>
          <p:nvPr/>
        </p:nvSpPr>
        <p:spPr>
          <a:xfrm>
            <a:off x="1306286" y="3205660"/>
            <a:ext cx="20162677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QUI PARMI VO</a:t>
            </a:r>
            <a:r>
              <a:rPr b="1" lang="fr-FR" sz="65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US </a:t>
            </a: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A UNE STRATÉGIE DE COMMUNICATION ?</a:t>
            </a:r>
            <a:endParaRPr b="0" i="0" sz="65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" name="Google Shape;157;p67"/>
          <p:cNvSpPr txBox="1"/>
          <p:nvPr/>
        </p:nvSpPr>
        <p:spPr>
          <a:xfrm>
            <a:off x="2064400" y="6315450"/>
            <a:ext cx="196293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5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menti.com, code 2059 9665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6"/>
          <p:cNvSpPr txBox="1"/>
          <p:nvPr/>
        </p:nvSpPr>
        <p:spPr>
          <a:xfrm>
            <a:off x="2935695" y="119873"/>
            <a:ext cx="19730583" cy="224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COMMUNICATIONS DE LA SOCIÉTÉ CIVILE ET CED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9" name="Google Shape;319;p76"/>
          <p:cNvSpPr txBox="1"/>
          <p:nvPr/>
        </p:nvSpPr>
        <p:spPr>
          <a:xfrm>
            <a:off x="5491710" y="2987787"/>
            <a:ext cx="6574420" cy="5978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44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CED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76"/>
          <p:cNvSpPr txBox="1"/>
          <p:nvPr/>
        </p:nvSpPr>
        <p:spPr>
          <a:xfrm>
            <a:off x="12788651" y="2987787"/>
            <a:ext cx="6574420" cy="1208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44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ODD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76"/>
          <p:cNvSpPr txBox="1"/>
          <p:nvPr/>
        </p:nvSpPr>
        <p:spPr>
          <a:xfrm>
            <a:off x="2500605" y="9320119"/>
            <a:ext cx="6574420" cy="1523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Efficacité du développement des OSC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76"/>
          <p:cNvSpPr txBox="1"/>
          <p:nvPr/>
        </p:nvSpPr>
        <p:spPr>
          <a:xfrm>
            <a:off x="12800986" y="11028244"/>
            <a:ext cx="8968090" cy="1523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FR" sz="3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Restriction</a:t>
            </a: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de l'espace civique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3" name="Google Shape;323;p76"/>
          <p:cNvSpPr txBox="1"/>
          <p:nvPr/>
        </p:nvSpPr>
        <p:spPr>
          <a:xfrm>
            <a:off x="13441794" y="11955358"/>
            <a:ext cx="6574420" cy="1523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Droits humains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4" name="Google Shape;324;p76"/>
          <p:cNvSpPr txBox="1"/>
          <p:nvPr/>
        </p:nvSpPr>
        <p:spPr>
          <a:xfrm>
            <a:off x="3044825" y="10908563"/>
            <a:ext cx="6574420" cy="1046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Principes d'Istanbul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5" name="Google Shape;325;p76"/>
          <p:cNvSpPr txBox="1"/>
          <p:nvPr/>
        </p:nvSpPr>
        <p:spPr>
          <a:xfrm>
            <a:off x="12886849" y="9248769"/>
            <a:ext cx="4513797" cy="1523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Environnement favorable aux OSC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6" name="Google Shape;326;p76"/>
          <p:cNvSpPr txBox="1"/>
          <p:nvPr/>
        </p:nvSpPr>
        <p:spPr>
          <a:xfrm>
            <a:off x="9140181" y="4261166"/>
            <a:ext cx="6574420" cy="1046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Financement du développement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7" name="Google Shape;327;p76"/>
          <p:cNvSpPr txBox="1"/>
          <p:nvPr/>
        </p:nvSpPr>
        <p:spPr>
          <a:xfrm>
            <a:off x="10154584" y="5704299"/>
            <a:ext cx="6574420" cy="1046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Financement de l’action climatique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8" name="Google Shape;328;p76"/>
          <p:cNvSpPr txBox="1"/>
          <p:nvPr/>
        </p:nvSpPr>
        <p:spPr>
          <a:xfrm>
            <a:off x="1565354" y="4403137"/>
            <a:ext cx="6574420" cy="1046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Engagement/participation du secteur privé </a:t>
            </a:r>
            <a:endParaRPr/>
          </a:p>
        </p:txBody>
      </p:sp>
      <p:sp>
        <p:nvSpPr>
          <p:cNvPr id="329" name="Google Shape;329;p76"/>
          <p:cNvSpPr txBox="1"/>
          <p:nvPr/>
        </p:nvSpPr>
        <p:spPr>
          <a:xfrm>
            <a:off x="11087586" y="7184125"/>
            <a:ext cx="6574420" cy="1046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Le développement à travers l</a:t>
            </a:r>
            <a:r>
              <a:rPr lang="fr-FR" sz="3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’expérience</a:t>
            </a: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des circonscriptions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76"/>
          <p:cNvSpPr txBox="1"/>
          <p:nvPr/>
        </p:nvSpPr>
        <p:spPr>
          <a:xfrm>
            <a:off x="16091858" y="4336926"/>
            <a:ext cx="6574420" cy="1523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Conflits et fragilité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76"/>
          <p:cNvSpPr txBox="1"/>
          <p:nvPr/>
        </p:nvSpPr>
        <p:spPr>
          <a:xfrm>
            <a:off x="1396254" y="7919155"/>
            <a:ext cx="657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Responsabilité de tous les acteurs du développement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2" name="Google Shape;332;p76"/>
          <p:cNvSpPr txBox="1"/>
          <p:nvPr/>
        </p:nvSpPr>
        <p:spPr>
          <a:xfrm>
            <a:off x="4164962" y="6161195"/>
            <a:ext cx="657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FR" sz="3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Aid publique au dévelopement (</a:t>
            </a: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APD)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8"/>
          <p:cNvSpPr txBox="1"/>
          <p:nvPr/>
        </p:nvSpPr>
        <p:spPr>
          <a:xfrm>
            <a:off x="17022981" y="4942375"/>
            <a:ext cx="7914505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fr-FR" sz="7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MERCI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fr-FR" sz="7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VOUS !</a:t>
            </a:r>
            <a:endParaRPr b="0" i="0" sz="72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9" name="Google Shape;339;p78"/>
          <p:cNvSpPr/>
          <p:nvPr/>
        </p:nvSpPr>
        <p:spPr>
          <a:xfrm flipH="1">
            <a:off x="6761016" y="125146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78"/>
          <p:cNvSpPr txBox="1"/>
          <p:nvPr/>
        </p:nvSpPr>
        <p:spPr>
          <a:xfrm>
            <a:off x="1248878" y="1524625"/>
            <a:ext cx="4847122" cy="2152268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Partenariat des OSC pour l'efficacité du développement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1090" y="9498998"/>
            <a:ext cx="4572000" cy="30532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tack of newspapers&#10;&#10;Description automatically generated with low confidence" id="342" name="Google Shape;342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0834" y="1158670"/>
            <a:ext cx="8358125" cy="11144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8"/>
          <p:cNvSpPr txBox="1"/>
          <p:nvPr/>
        </p:nvSpPr>
        <p:spPr>
          <a:xfrm>
            <a:off x="1306286" y="3205660"/>
            <a:ext cx="20162677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SI </a:t>
            </a:r>
            <a:r>
              <a:rPr b="1" lang="fr-FR" sz="65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VOUS N’EN AVEZ PAS</a:t>
            </a: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, COMMENT FAITES-VOUS POUR COMMUNIQUER ?</a:t>
            </a:r>
            <a:endParaRPr b="0" i="0" sz="65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2066" y="10"/>
            <a:ext cx="12784974" cy="13715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"/>
          <p:cNvSpPr txBox="1"/>
          <p:nvPr/>
        </p:nvSpPr>
        <p:spPr>
          <a:xfrm>
            <a:off x="746449" y="1596889"/>
            <a:ext cx="9716368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POURQUOI EST-CE QUE LE TRAVAIL DE COMMUNICATION EST IMPORTANT ?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1066937" y="4217354"/>
            <a:ext cx="10142329" cy="7901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Sert de guide dans la promotion du plaidoyer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Influence le public et les décideurs à se rallier à notre cause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Fournit des ressources aux organisations d'entraide et de la société civile.</a:t>
            </a:r>
            <a:endParaRPr/>
          </a:p>
        </p:txBody>
      </p:sp>
      <p:sp>
        <p:nvSpPr>
          <p:cNvPr id="171" name="Google Shape;171;p2"/>
          <p:cNvSpPr/>
          <p:nvPr/>
        </p:nvSpPr>
        <p:spPr>
          <a:xfrm flipH="1">
            <a:off x="11457716" y="1596889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2066" y="10"/>
            <a:ext cx="12784974" cy="13715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69"/>
          <p:cNvSpPr txBox="1"/>
          <p:nvPr/>
        </p:nvSpPr>
        <p:spPr>
          <a:xfrm>
            <a:off x="0" y="1596890"/>
            <a:ext cx="11096155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L'IMPORTANCE 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D'UNE STRATÉGIE DE COMMUNICATION</a:t>
            </a:r>
            <a:endParaRPr b="0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9" name="Google Shape;179;p69"/>
          <p:cNvSpPr txBox="1"/>
          <p:nvPr/>
        </p:nvSpPr>
        <p:spPr>
          <a:xfrm>
            <a:off x="937395" y="4478693"/>
            <a:ext cx="10695581" cy="6766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Clarifier nos objectifs et notre public cible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Donner forme à notre message pour qu'il trouve un écho auprès de notre </a:t>
            </a: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public</a:t>
            </a: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cible.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Contribuer à garantir l'efficacité de notre travail de communication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0" name="Google Shape;180;p69"/>
          <p:cNvSpPr/>
          <p:nvPr/>
        </p:nvSpPr>
        <p:spPr>
          <a:xfrm flipH="1">
            <a:off x="11633282" y="1596890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2066" y="10"/>
            <a:ext cx="12784975" cy="1371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0"/>
          <p:cNvSpPr txBox="1"/>
          <p:nvPr/>
        </p:nvSpPr>
        <p:spPr>
          <a:xfrm>
            <a:off x="727221" y="1594014"/>
            <a:ext cx="10579249" cy="26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48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QU'EST-CE QU'UN TRAVAIL DE COMMUNICATION EFFICACE ?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8" name="Google Shape;188;p70"/>
          <p:cNvSpPr txBox="1"/>
          <p:nvPr/>
        </p:nvSpPr>
        <p:spPr>
          <a:xfrm>
            <a:off x="1609574" y="4544286"/>
            <a:ext cx="9411300" cy="75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lang="fr-FR" sz="4500"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ertinent par rapport aux préoccupations et aux intérêts de l'auditoire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Ancré dans la réalité des circonscriptions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Utilise les ressources de manière efficace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Génère les résultats </a:t>
            </a:r>
            <a:r>
              <a:rPr lang="fr-FR" sz="4500">
                <a:latin typeface="Poppins"/>
                <a:ea typeface="Poppins"/>
                <a:cs typeface="Poppins"/>
                <a:sym typeface="Poppins"/>
              </a:rPr>
              <a:t>attendus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9" name="Google Shape;189;p70"/>
          <p:cNvSpPr/>
          <p:nvPr/>
        </p:nvSpPr>
        <p:spPr>
          <a:xfrm flipH="1">
            <a:off x="11633284" y="1596890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2066" y="10"/>
            <a:ext cx="12784975" cy="1371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71"/>
          <p:cNvSpPr txBox="1"/>
          <p:nvPr/>
        </p:nvSpPr>
        <p:spPr>
          <a:xfrm>
            <a:off x="149291" y="1594013"/>
            <a:ext cx="11442166" cy="2623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IDÉES </a:t>
            </a: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REÇUES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SUR LA COMMUNICATION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LIÉE A LA CED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" name="Google Shape;197;p71"/>
          <p:cNvSpPr txBox="1"/>
          <p:nvPr/>
        </p:nvSpPr>
        <p:spPr>
          <a:xfrm>
            <a:off x="1422961" y="5067714"/>
            <a:ext cx="10168496" cy="75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63500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•"/>
            </a:pPr>
            <a:r>
              <a:rPr b="0" i="0" lang="fr-FR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coopération efficace au service du développement (CED) est trop technique</a:t>
            </a:r>
            <a:endParaRPr sz="600"/>
          </a:p>
          <a:p>
            <a:pPr indent="-63500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•"/>
            </a:pPr>
            <a:r>
              <a:rPr b="0" i="0" lang="fr-FR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Les gens ne sont pas intéressés par la CED</a:t>
            </a:r>
            <a:endParaRPr sz="600"/>
          </a:p>
          <a:p>
            <a:pPr indent="-63500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•"/>
            </a:pPr>
            <a:r>
              <a:rPr b="0" i="0" lang="fr-FR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Chacun devrait se concentrer sur ce que fait son organisation</a:t>
            </a:r>
            <a:endParaRPr b="0" i="0" sz="32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3500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•"/>
            </a:pPr>
            <a:r>
              <a:rPr b="0" i="0" lang="fr-FR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n'est pas nécessaire d'établir une stratégie ou un plan de communication.</a:t>
            </a:r>
            <a:endParaRPr sz="600"/>
          </a:p>
          <a:p>
            <a:pPr indent="-63500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•"/>
            </a:pPr>
            <a:r>
              <a:rPr b="0" i="0" lang="fr-FR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Nous n'avons pas de ressources pour la communication, il n'est donc pas nécessaire de s'y consacrer.</a:t>
            </a:r>
            <a:endParaRPr b="0" i="0" sz="32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74650" lvl="0" marL="1143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" name="Google Shape;198;p71"/>
          <p:cNvSpPr/>
          <p:nvPr/>
        </p:nvSpPr>
        <p:spPr>
          <a:xfrm flipH="1">
            <a:off x="11829020" y="15940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2"/>
          <p:cNvSpPr/>
          <p:nvPr/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2"/>
          <p:cNvSpPr/>
          <p:nvPr/>
        </p:nvSpPr>
        <p:spPr>
          <a:xfrm>
            <a:off x="3" y="0"/>
            <a:ext cx="19508121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2"/>
          <p:cNvSpPr/>
          <p:nvPr/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6999" y="-19050"/>
            <a:ext cx="14090647" cy="137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6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72"/>
          <p:cNvSpPr txBox="1"/>
          <p:nvPr/>
        </p:nvSpPr>
        <p:spPr>
          <a:xfrm>
            <a:off x="1033292" y="4627984"/>
            <a:ext cx="9971072" cy="7036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Contexte externe 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Contexte interne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Analyse des parties prenantes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Impératifs de planification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</a:t>
            </a: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ographie</a:t>
            </a: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des ressources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Objectifs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Activités principales</a:t>
            </a:r>
            <a:b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9" name="Google Shape;209;p72"/>
          <p:cNvSpPr txBox="1"/>
          <p:nvPr/>
        </p:nvSpPr>
        <p:spPr>
          <a:xfrm>
            <a:off x="19798" y="1045029"/>
            <a:ext cx="10964766" cy="287698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LES ÉLÉMENTS D'UNE</a:t>
            </a:r>
            <a:endParaRPr b="1" sz="48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STRATÉGIE DE COMMUNICATION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0" name="Google Shape;210;p72"/>
          <p:cNvSpPr/>
          <p:nvPr/>
        </p:nvSpPr>
        <p:spPr>
          <a:xfrm flipH="1">
            <a:off x="11200110" y="133231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f9cda8ca03_0_24"/>
          <p:cNvSpPr/>
          <p:nvPr/>
        </p:nvSpPr>
        <p:spPr>
          <a:xfrm>
            <a:off x="0" y="0"/>
            <a:ext cx="2437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f9cda8ca03_0_24"/>
          <p:cNvSpPr/>
          <p:nvPr/>
        </p:nvSpPr>
        <p:spPr>
          <a:xfrm>
            <a:off x="3" y="0"/>
            <a:ext cx="1950810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f9cda8ca03_0_24"/>
          <p:cNvSpPr/>
          <p:nvPr/>
        </p:nvSpPr>
        <p:spPr>
          <a:xfrm rot="5400000">
            <a:off x="1324653" y="1211718"/>
            <a:ext cx="146400" cy="109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f9cda8ca03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6999" y="-19050"/>
            <a:ext cx="14090649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f9cda8ca03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7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f9cda8ca03_0_24"/>
          <p:cNvSpPr txBox="1"/>
          <p:nvPr/>
        </p:nvSpPr>
        <p:spPr>
          <a:xfrm>
            <a:off x="993592" y="3627859"/>
            <a:ext cx="9971100" cy="70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i="1" lang="fr-FR" sz="4000">
                <a:latin typeface="Poppins"/>
                <a:ea typeface="Poppins"/>
                <a:cs typeface="Poppins"/>
                <a:sym typeface="Poppins"/>
              </a:rPr>
              <a:t>Rebranding</a:t>
            </a: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 (mise à jour de l’image/identité visuelle)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Réutilisation du matériel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Développement de matériaux d’information, d’éducation et de communication (IEC)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Exploration de nouvelles plateformes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Se concentrer sur des plateformes spécifiques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1" name="Google Shape;221;gf9cda8ca03_0_24"/>
          <p:cNvSpPr txBox="1"/>
          <p:nvPr/>
        </p:nvSpPr>
        <p:spPr>
          <a:xfrm>
            <a:off x="-2" y="321779"/>
            <a:ext cx="109647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APPROCHES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2" name="Google Shape;222;gf9cda8ca03_0_24"/>
          <p:cNvSpPr/>
          <p:nvPr/>
        </p:nvSpPr>
        <p:spPr>
          <a:xfrm flipH="1">
            <a:off x="11200112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TSQ - Marbella Light">
      <a:dk1>
        <a:srgbClr val="999999"/>
      </a:dk1>
      <a:lt1>
        <a:srgbClr val="FFFFFF"/>
      </a:lt1>
      <a:dk2>
        <a:srgbClr val="363E48"/>
      </a:dk2>
      <a:lt2>
        <a:srgbClr val="FFFFFF"/>
      </a:lt2>
      <a:accent1>
        <a:srgbClr val="EA8831"/>
      </a:accent1>
      <a:accent2>
        <a:srgbClr val="4D6F84"/>
      </a:accent2>
      <a:accent3>
        <a:srgbClr val="2FAFCE"/>
      </a:accent3>
      <a:accent4>
        <a:srgbClr val="EA8831"/>
      </a:accent4>
      <a:accent5>
        <a:srgbClr val="4D6F84"/>
      </a:accent5>
      <a:accent6>
        <a:srgbClr val="2FAFCE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TSQ - Marbella Light">
      <a:dk1>
        <a:srgbClr val="999999"/>
      </a:dk1>
      <a:lt1>
        <a:srgbClr val="FFFFFF"/>
      </a:lt1>
      <a:dk2>
        <a:srgbClr val="363E48"/>
      </a:dk2>
      <a:lt2>
        <a:srgbClr val="FFFFFF"/>
      </a:lt2>
      <a:accent1>
        <a:srgbClr val="EA8831"/>
      </a:accent1>
      <a:accent2>
        <a:srgbClr val="4D6F84"/>
      </a:accent2>
      <a:accent3>
        <a:srgbClr val="2FAFCE"/>
      </a:accent3>
      <a:accent4>
        <a:srgbClr val="EA8831"/>
      </a:accent4>
      <a:accent5>
        <a:srgbClr val="4D6F84"/>
      </a:accent5>
      <a:accent6>
        <a:srgbClr val="2FAFCE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CSO Meg</dc:creator>
</cp:coreProperties>
</file>