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13716000" cx="2437765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Poppins"/>
      <p:regular r:id="rId31"/>
      <p:bold r:id="rId32"/>
      <p:italic r:id="rId33"/>
      <p:boldItalic r:id="rId34"/>
    </p:embeddedFont>
    <p:embeddedFont>
      <p:font typeface="Lato"/>
      <p:regular r:id="rId35"/>
      <p:bold r:id="rId36"/>
      <p:italic r:id="rId37"/>
      <p:boldItalic r:id="rId38"/>
    </p:embeddedFont>
    <p:embeddedFont>
      <p:font typeface="Montserrat Light"/>
      <p:regular r:id="rId39"/>
      <p:bold r:id="rId40"/>
      <p:italic r:id="rId41"/>
      <p:boldItalic r:id="rId42"/>
    </p:embeddedFont>
    <p:embeddedFont>
      <p:font typeface="Open Sans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4470">
          <p15:clr>
            <a:srgbClr val="A4A3A4"/>
          </p15:clr>
        </p15:guide>
        <p15:guide id="2" pos="7678">
          <p15:clr>
            <a:srgbClr val="A4A3A4"/>
          </p15:clr>
        </p15:guide>
        <p15:guide id="3" orient="horz" pos="4320">
          <p15:clr>
            <a:srgbClr val="A4A3A4"/>
          </p15:clr>
        </p15:guide>
        <p15:guide id="4" pos="12526">
          <p15:clr>
            <a:srgbClr val="A4A3A4"/>
          </p15:clr>
        </p15:guide>
        <p15:guide id="5" orient="horz" pos="6984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7" roundtripDataSignature="AMtx7mjRG3KUYgP7XZveBjpn676ZjYeI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4470"/>
        <p:guide pos="7678"/>
        <p:guide pos="4320" orient="horz"/>
        <p:guide pos="12526"/>
        <p:guide pos="69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Light-bold.fntdata"/><Relationship Id="rId42" Type="http://schemas.openxmlformats.org/officeDocument/2006/relationships/font" Target="fonts/MontserratLight-boldItalic.fntdata"/><Relationship Id="rId41" Type="http://schemas.openxmlformats.org/officeDocument/2006/relationships/font" Target="fonts/MontserratLight-italic.fntdata"/><Relationship Id="rId44" Type="http://schemas.openxmlformats.org/officeDocument/2006/relationships/font" Target="fonts/OpenSans-bold.fntdata"/><Relationship Id="rId43" Type="http://schemas.openxmlformats.org/officeDocument/2006/relationships/font" Target="fonts/OpenSans-regular.fntdata"/><Relationship Id="rId46" Type="http://schemas.openxmlformats.org/officeDocument/2006/relationships/font" Target="fonts/OpenSans-boldItalic.fntdata"/><Relationship Id="rId45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-regular.fntdata"/><Relationship Id="rId30" Type="http://schemas.openxmlformats.org/officeDocument/2006/relationships/font" Target="fonts/Roboto-boldItalic.fntdata"/><Relationship Id="rId33" Type="http://schemas.openxmlformats.org/officeDocument/2006/relationships/font" Target="fonts/Poppins-italic.fntdata"/><Relationship Id="rId32" Type="http://schemas.openxmlformats.org/officeDocument/2006/relationships/font" Target="fonts/Poppins-bold.fntdata"/><Relationship Id="rId35" Type="http://schemas.openxmlformats.org/officeDocument/2006/relationships/font" Target="fonts/Lato-regular.fntdata"/><Relationship Id="rId34" Type="http://schemas.openxmlformats.org/officeDocument/2006/relationships/font" Target="fonts/Poppins-boldItalic.fntdata"/><Relationship Id="rId37" Type="http://schemas.openxmlformats.org/officeDocument/2006/relationships/font" Target="fonts/Lato-italic.fntdata"/><Relationship Id="rId36" Type="http://schemas.openxmlformats.org/officeDocument/2006/relationships/font" Target="fonts/Lato-bold.fntdata"/><Relationship Id="rId39" Type="http://schemas.openxmlformats.org/officeDocument/2006/relationships/font" Target="fonts/MontserratLight-regular.fntdata"/><Relationship Id="rId38" Type="http://schemas.openxmlformats.org/officeDocument/2006/relationships/font" Target="fonts/Lato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29" Type="http://schemas.openxmlformats.org/officeDocument/2006/relationships/font" Target="fonts/Robo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8000"/>
          </a:p>
        </p:txBody>
      </p:sp>
      <p:sp>
        <p:nvSpPr>
          <p:cNvPr id="137" name="Google Shape;13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f98a5dc3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16" name="Google Shape;216;gf98a5dc380_0_0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f98a5dc38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8" name="Google Shape;228;gf98a5dc380_0_11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f98a5dc380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0" name="Google Shape;240;gf98a5dc380_0_119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f98a5dc380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50" name="Google Shape;250;gf98a5dc380_0_128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f98a5dc380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57" name="Google Shape;257;gf98a5dc380_0_134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f9da49497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6" name="Google Shape;266;gf9da494977_0_0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f9da494977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3" name="Google Shape;273;gf9da494977_0_274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f9da494977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0" name="Google Shape;280;gf9da494977_0_280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f98a5dc380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latin typeface="Poppins"/>
                <a:ea typeface="Poppins"/>
                <a:cs typeface="Poppins"/>
                <a:sym typeface="Poppins"/>
              </a:rPr>
              <a:t> 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latin typeface="Poppins"/>
                <a:ea typeface="Poppins"/>
                <a:cs typeface="Poppins"/>
                <a:sym typeface="Poppins"/>
              </a:rPr>
              <a:t>Enmarcar el mensaje es un paso fundamental en la creación de la estrategia para producir medios de comunicación. El mensaje es lo que atraerá a la gente hacia su campaña. A través de tu investigación, averigua qué hay que comunicar y cómo. Puede haber varios mensajes que se envíen a diferentes audiencias, pero todos deben conducir al mismo objetivo.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7" name="Google Shape;287;gf98a5dc380_0_142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98a5dc380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96" name="Google Shape;296;gf98a5dc380_0_150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f98a5dc380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07" name="Google Shape;307;gf98a5dc380_0_160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f98a5dc380_0_32:notes"/>
          <p:cNvSpPr/>
          <p:nvPr>
            <p:ph idx="2" type="sldImg"/>
          </p:nvPr>
        </p:nvSpPr>
        <p:spPr>
          <a:xfrm>
            <a:off x="381794" y="685800"/>
            <a:ext cx="6094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gf98a5dc38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8000"/>
          </a:p>
        </p:txBody>
      </p:sp>
      <p:sp>
        <p:nvSpPr>
          <p:cNvPr id="327" name="Google Shape;327;gf98a5dc380_0_3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p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Open Sans"/>
                <a:ea typeface="Open Sans"/>
                <a:cs typeface="Open Sans"/>
                <a:sym typeface="Open Sans"/>
              </a:rPr>
              <a:t>La influencia o el apoyo del público y de los responsables de la toma de decisiones a nuestra defensa no se producirá a menos que seamos capaces de comunicar sus principios y mensajes con eficacia.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400">
                <a:latin typeface="Open Sans"/>
                <a:ea typeface="Open Sans"/>
                <a:cs typeface="Open Sans"/>
                <a:sym typeface="Open Sans"/>
              </a:rPr>
              <a:t>Una comunicación eficaz puede dar forma al mensaje de la organización para que llegue y resuene en el público objetivo.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5" name="Google Shape;165;p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" name="Google Shape;183;p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p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f9da494977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gf9da494977_0_28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">
  <p:cSld name="2_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/>
          <p:nvPr>
            <p:ph idx="2" type="pic"/>
          </p:nvPr>
        </p:nvSpPr>
        <p:spPr>
          <a:xfrm>
            <a:off x="14853366" y="-1"/>
            <a:ext cx="9524286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lide">
  <p:cSld name="7_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/>
          <p:nvPr>
            <p:ph idx="2" type="pic"/>
          </p:nvPr>
        </p:nvSpPr>
        <p:spPr>
          <a:xfrm>
            <a:off x="9767718" y="0"/>
            <a:ext cx="14609931" cy="62419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Slide">
  <p:cSld name="8_Slid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/>
          <p:nvPr>
            <p:ph idx="2" type="pic"/>
          </p:nvPr>
        </p:nvSpPr>
        <p:spPr>
          <a:xfrm>
            <a:off x="0" y="0"/>
            <a:ext cx="14609931" cy="62419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Slide">
  <p:cSld name="9_Slid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/>
          <p:nvPr>
            <p:ph idx="2" type="pic"/>
          </p:nvPr>
        </p:nvSpPr>
        <p:spPr>
          <a:xfrm>
            <a:off x="14052884" y="0"/>
            <a:ext cx="10324766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Slide">
  <p:cSld name="10_Slid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0"/>
          <p:cNvSpPr/>
          <p:nvPr>
            <p:ph idx="2" type="pic"/>
          </p:nvPr>
        </p:nvSpPr>
        <p:spPr>
          <a:xfrm>
            <a:off x="13742302" y="1660400"/>
            <a:ext cx="9294216" cy="1039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Slide">
  <p:cSld name="11_Slid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1"/>
          <p:cNvSpPr/>
          <p:nvPr>
            <p:ph idx="2" type="pic"/>
          </p:nvPr>
        </p:nvSpPr>
        <p:spPr>
          <a:xfrm>
            <a:off x="0" y="0"/>
            <a:ext cx="10324766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Slide">
  <p:cSld name="12_Slid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/>
          <p:nvPr>
            <p:ph idx="2" type="pic"/>
          </p:nvPr>
        </p:nvSpPr>
        <p:spPr>
          <a:xfrm>
            <a:off x="3154046" y="1660400"/>
            <a:ext cx="9294216" cy="1039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Full Image">
  <p:cSld name="1_Full Imag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3"/>
          <p:cNvSpPr/>
          <p:nvPr>
            <p:ph idx="2" type="pic"/>
          </p:nvPr>
        </p:nvSpPr>
        <p:spPr>
          <a:xfrm>
            <a:off x="-372108" y="-342899"/>
            <a:ext cx="25121867" cy="98719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Full Image">
  <p:cSld name="2_Full Imag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/>
          <p:nvPr>
            <p:ph idx="2" type="pic"/>
          </p:nvPr>
        </p:nvSpPr>
        <p:spPr>
          <a:xfrm>
            <a:off x="-372108" y="9875519"/>
            <a:ext cx="25121867" cy="41833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Full Image">
  <p:cSld name="3_Full Image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5"/>
          <p:cNvSpPr/>
          <p:nvPr>
            <p:ph idx="2" type="pic"/>
          </p:nvPr>
        </p:nvSpPr>
        <p:spPr>
          <a:xfrm>
            <a:off x="2031946" y="5491683"/>
            <a:ext cx="6602880" cy="6249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" name="Google Shape;51;p35"/>
          <p:cNvSpPr/>
          <p:nvPr>
            <p:ph idx="3" type="pic"/>
          </p:nvPr>
        </p:nvSpPr>
        <p:spPr>
          <a:xfrm>
            <a:off x="8833637" y="5491683"/>
            <a:ext cx="6602880" cy="6249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" name="Google Shape;52;p35"/>
          <p:cNvSpPr/>
          <p:nvPr>
            <p:ph idx="4" type="pic"/>
          </p:nvPr>
        </p:nvSpPr>
        <p:spPr>
          <a:xfrm>
            <a:off x="15635327" y="5491683"/>
            <a:ext cx="6602880" cy="6249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Full Image">
  <p:cSld name="4_Full Imag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6"/>
          <p:cNvSpPr/>
          <p:nvPr>
            <p:ph idx="2" type="pic"/>
          </p:nvPr>
        </p:nvSpPr>
        <p:spPr>
          <a:xfrm>
            <a:off x="-372108" y="-342899"/>
            <a:ext cx="11235179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Full Image">
  <p:cSld name="5_Full Imag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/>
          <p:nvPr>
            <p:ph idx="2" type="pic"/>
          </p:nvPr>
        </p:nvSpPr>
        <p:spPr>
          <a:xfrm>
            <a:off x="13514575" y="-342899"/>
            <a:ext cx="11235179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Full Image">
  <p:cSld name="6_Full Imag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8"/>
          <p:cNvSpPr/>
          <p:nvPr>
            <p:ph idx="2" type="pic"/>
          </p:nvPr>
        </p:nvSpPr>
        <p:spPr>
          <a:xfrm>
            <a:off x="-372108" y="-342899"/>
            <a:ext cx="12560932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Full Image">
  <p:cSld name="7_Full Image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9"/>
          <p:cNvSpPr/>
          <p:nvPr>
            <p:ph idx="2" type="pic"/>
          </p:nvPr>
        </p:nvSpPr>
        <p:spPr>
          <a:xfrm>
            <a:off x="4196969" y="4936499"/>
            <a:ext cx="3621024" cy="36210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39"/>
          <p:cNvSpPr/>
          <p:nvPr>
            <p:ph idx="3" type="pic"/>
          </p:nvPr>
        </p:nvSpPr>
        <p:spPr>
          <a:xfrm>
            <a:off x="10378313" y="4936499"/>
            <a:ext cx="3621024" cy="36210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" name="Google Shape;62;p39"/>
          <p:cNvSpPr/>
          <p:nvPr>
            <p:ph idx="4" type="pic"/>
          </p:nvPr>
        </p:nvSpPr>
        <p:spPr>
          <a:xfrm>
            <a:off x="16559656" y="4936499"/>
            <a:ext cx="3621024" cy="36210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Full Image">
  <p:cSld name="8_Full Imag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0"/>
          <p:cNvSpPr/>
          <p:nvPr>
            <p:ph idx="2" type="pic"/>
          </p:nvPr>
        </p:nvSpPr>
        <p:spPr>
          <a:xfrm>
            <a:off x="12188824" y="0"/>
            <a:ext cx="1218882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Full Image">
  <p:cSld name="9_Full Imag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1"/>
          <p:cNvSpPr/>
          <p:nvPr>
            <p:ph idx="2" type="pic"/>
          </p:nvPr>
        </p:nvSpPr>
        <p:spPr>
          <a:xfrm>
            <a:off x="9574074" y="5119652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7" name="Google Shape;67;p41"/>
          <p:cNvSpPr/>
          <p:nvPr/>
        </p:nvSpPr>
        <p:spPr>
          <a:xfrm>
            <a:off x="9574074" y="9565529"/>
            <a:ext cx="2466655" cy="246665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1"/>
          <p:cNvSpPr/>
          <p:nvPr/>
        </p:nvSpPr>
        <p:spPr>
          <a:xfrm>
            <a:off x="16087192" y="5119652"/>
            <a:ext cx="2466655" cy="246665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1"/>
          <p:cNvSpPr/>
          <p:nvPr/>
        </p:nvSpPr>
        <p:spPr>
          <a:xfrm>
            <a:off x="16087192" y="9565529"/>
            <a:ext cx="2466655" cy="246665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1"/>
          <p:cNvSpPr/>
          <p:nvPr>
            <p:ph idx="3" type="pic"/>
          </p:nvPr>
        </p:nvSpPr>
        <p:spPr>
          <a:xfrm>
            <a:off x="16087192" y="5119652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" name="Google Shape;71;p41"/>
          <p:cNvSpPr/>
          <p:nvPr>
            <p:ph idx="4" type="pic"/>
          </p:nvPr>
        </p:nvSpPr>
        <p:spPr>
          <a:xfrm>
            <a:off x="9574074" y="9565529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" name="Google Shape;72;p41"/>
          <p:cNvSpPr/>
          <p:nvPr>
            <p:ph idx="5" type="pic"/>
          </p:nvPr>
        </p:nvSpPr>
        <p:spPr>
          <a:xfrm>
            <a:off x="16087192" y="9565529"/>
            <a:ext cx="2466655" cy="24666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Full Image">
  <p:cSld name="10_Full Image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2"/>
          <p:cNvSpPr/>
          <p:nvPr>
            <p:ph idx="2" type="pic"/>
          </p:nvPr>
        </p:nvSpPr>
        <p:spPr>
          <a:xfrm>
            <a:off x="12188824" y="-342899"/>
            <a:ext cx="12560936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Full Image">
  <p:cSld name="11_Full Image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3"/>
          <p:cNvSpPr/>
          <p:nvPr>
            <p:ph idx="2" type="pic"/>
          </p:nvPr>
        </p:nvSpPr>
        <p:spPr>
          <a:xfrm>
            <a:off x="10160000" y="1660401"/>
            <a:ext cx="12616244" cy="1058007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Full Image">
  <p:cSld name="12_Full Imag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4"/>
          <p:cNvSpPr/>
          <p:nvPr>
            <p:ph idx="2" type="pic"/>
          </p:nvPr>
        </p:nvSpPr>
        <p:spPr>
          <a:xfrm>
            <a:off x="14248591" y="-342899"/>
            <a:ext cx="10501170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" name="Google Shape;79;p44"/>
          <p:cNvSpPr/>
          <p:nvPr>
            <p:ph idx="3" type="pic"/>
          </p:nvPr>
        </p:nvSpPr>
        <p:spPr>
          <a:xfrm>
            <a:off x="12624743" y="1248905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" name="Google Shape;80;p44"/>
          <p:cNvSpPr/>
          <p:nvPr>
            <p:ph idx="4" type="pic"/>
          </p:nvPr>
        </p:nvSpPr>
        <p:spPr>
          <a:xfrm>
            <a:off x="12624743" y="5227984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" name="Google Shape;81;p44"/>
          <p:cNvSpPr/>
          <p:nvPr>
            <p:ph idx="5" type="pic"/>
          </p:nvPr>
        </p:nvSpPr>
        <p:spPr>
          <a:xfrm>
            <a:off x="12624743" y="9200895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Full Image">
  <p:cSld name="13_Full Imag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5"/>
          <p:cNvSpPr/>
          <p:nvPr>
            <p:ph idx="2" type="pic"/>
          </p:nvPr>
        </p:nvSpPr>
        <p:spPr>
          <a:xfrm>
            <a:off x="0" y="-1"/>
            <a:ext cx="14380360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Full Image">
  <p:cSld name="14_Full Image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6"/>
          <p:cNvSpPr/>
          <p:nvPr>
            <p:ph idx="2" type="pic"/>
          </p:nvPr>
        </p:nvSpPr>
        <p:spPr>
          <a:xfrm>
            <a:off x="13807438" y="-1"/>
            <a:ext cx="10570211" cy="85357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">
  <p:cSld name="Full Image">
    <p:bg>
      <p:bgPr>
        <a:solidFill>
          <a:schemeClr val="lt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0"/>
          <p:cNvSpPr/>
          <p:nvPr>
            <p:ph idx="2" type="pic"/>
          </p:nvPr>
        </p:nvSpPr>
        <p:spPr>
          <a:xfrm>
            <a:off x="-372108" y="-342899"/>
            <a:ext cx="25121867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Full Image">
  <p:cSld name="15_Full Imag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7"/>
          <p:cNvSpPr/>
          <p:nvPr>
            <p:ph idx="2" type="pic"/>
          </p:nvPr>
        </p:nvSpPr>
        <p:spPr>
          <a:xfrm>
            <a:off x="9997290" y="-1"/>
            <a:ext cx="14380360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Full Image">
  <p:cSld name="16_Full Imag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8"/>
          <p:cNvSpPr/>
          <p:nvPr>
            <p:ph idx="2" type="pic"/>
          </p:nvPr>
        </p:nvSpPr>
        <p:spPr>
          <a:xfrm>
            <a:off x="12303110" y="-1"/>
            <a:ext cx="12074540" cy="85343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Full Image">
  <p:cSld name="17_Full Imag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9"/>
          <p:cNvSpPr/>
          <p:nvPr>
            <p:ph idx="2" type="pic"/>
          </p:nvPr>
        </p:nvSpPr>
        <p:spPr>
          <a:xfrm>
            <a:off x="0" y="0"/>
            <a:ext cx="243776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Full Image">
  <p:cSld name="18_Full Imag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0"/>
          <p:cNvSpPr/>
          <p:nvPr>
            <p:ph idx="2" type="pic"/>
          </p:nvPr>
        </p:nvSpPr>
        <p:spPr>
          <a:xfrm>
            <a:off x="0" y="6858000"/>
            <a:ext cx="243776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Full Image">
  <p:cSld name="19_Full Imag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1"/>
          <p:cNvSpPr/>
          <p:nvPr>
            <p:ph idx="2" type="pic"/>
          </p:nvPr>
        </p:nvSpPr>
        <p:spPr>
          <a:xfrm>
            <a:off x="8125883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Full Image">
  <p:cSld name="20_Full Imag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2"/>
          <p:cNvSpPr/>
          <p:nvPr>
            <p:ph idx="2" type="pic"/>
          </p:nvPr>
        </p:nvSpPr>
        <p:spPr>
          <a:xfrm>
            <a:off x="0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Full Image">
  <p:cSld name="21_Full Imag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3"/>
          <p:cNvSpPr/>
          <p:nvPr>
            <p:ph idx="2" type="pic"/>
          </p:nvPr>
        </p:nvSpPr>
        <p:spPr>
          <a:xfrm>
            <a:off x="8125883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Full Image">
  <p:cSld name="22_Full Imag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4"/>
          <p:cNvSpPr/>
          <p:nvPr>
            <p:ph idx="2" type="pic"/>
          </p:nvPr>
        </p:nvSpPr>
        <p:spPr>
          <a:xfrm>
            <a:off x="16251766" y="0"/>
            <a:ext cx="8125885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Full Image">
  <p:cSld name="23_Full Imag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5"/>
          <p:cNvSpPr/>
          <p:nvPr>
            <p:ph idx="2" type="pic"/>
          </p:nvPr>
        </p:nvSpPr>
        <p:spPr>
          <a:xfrm>
            <a:off x="-5" y="0"/>
            <a:ext cx="16251768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Full Image">
  <p:cSld name="24_Full Imag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6"/>
          <p:cNvSpPr/>
          <p:nvPr>
            <p:ph idx="2" type="pic"/>
          </p:nvPr>
        </p:nvSpPr>
        <p:spPr>
          <a:xfrm>
            <a:off x="-5" y="6857998"/>
            <a:ext cx="16141149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">
  <p:cSld name="Slid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/>
          <p:nvPr>
            <p:ph idx="2" type="pic"/>
          </p:nvPr>
        </p:nvSpPr>
        <p:spPr>
          <a:xfrm>
            <a:off x="-372108" y="-342899"/>
            <a:ext cx="25121867" cy="85378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Full Image">
  <p:cSld name="25_Full Imag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7"/>
          <p:cNvSpPr/>
          <p:nvPr>
            <p:ph idx="2" type="pic"/>
          </p:nvPr>
        </p:nvSpPr>
        <p:spPr>
          <a:xfrm>
            <a:off x="8125882" y="0"/>
            <a:ext cx="16251768" cy="13715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Full Image">
  <p:cSld name="26_Full Imag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8"/>
          <p:cNvSpPr/>
          <p:nvPr>
            <p:ph idx="2" type="pic"/>
          </p:nvPr>
        </p:nvSpPr>
        <p:spPr>
          <a:xfrm>
            <a:off x="-372108" y="5333199"/>
            <a:ext cx="25121867" cy="872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0" name="Google Shape;110;p58"/>
          <p:cNvSpPr/>
          <p:nvPr>
            <p:ph idx="3" type="pic"/>
          </p:nvPr>
        </p:nvSpPr>
        <p:spPr>
          <a:xfrm>
            <a:off x="14678053" y="2320626"/>
            <a:ext cx="5084935" cy="90017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Full Image">
  <p:cSld name="27_Full Imag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9"/>
          <p:cNvSpPr/>
          <p:nvPr>
            <p:ph idx="2" type="pic"/>
          </p:nvPr>
        </p:nvSpPr>
        <p:spPr>
          <a:xfrm>
            <a:off x="14864064" y="-342899"/>
            <a:ext cx="9885695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3" name="Google Shape;113;p59"/>
          <p:cNvSpPr/>
          <p:nvPr>
            <p:ph idx="3" type="pic"/>
          </p:nvPr>
        </p:nvSpPr>
        <p:spPr>
          <a:xfrm>
            <a:off x="12501434" y="2682328"/>
            <a:ext cx="4701590" cy="83471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Full Image">
  <p:cSld name="28_Full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0"/>
          <p:cNvSpPr/>
          <p:nvPr>
            <p:ph idx="2" type="pic"/>
          </p:nvPr>
        </p:nvSpPr>
        <p:spPr>
          <a:xfrm>
            <a:off x="14767697" y="3269001"/>
            <a:ext cx="12078137" cy="751020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6" name="Google Shape;116;p60"/>
          <p:cNvSpPr/>
          <p:nvPr>
            <p:ph idx="3" type="pic"/>
          </p:nvPr>
        </p:nvSpPr>
        <p:spPr>
          <a:xfrm>
            <a:off x="8546033" y="5051543"/>
            <a:ext cx="9800328" cy="60938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" name="Google Shape;117;p60"/>
          <p:cNvSpPr/>
          <p:nvPr>
            <p:ph idx="4" type="pic"/>
          </p:nvPr>
        </p:nvSpPr>
        <p:spPr>
          <a:xfrm>
            <a:off x="3088294" y="6611828"/>
            <a:ext cx="7806530" cy="48541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Full Image">
  <p:cSld name="29_Full Imag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1"/>
          <p:cNvSpPr/>
          <p:nvPr>
            <p:ph idx="2" type="pic"/>
          </p:nvPr>
        </p:nvSpPr>
        <p:spPr>
          <a:xfrm>
            <a:off x="-372108" y="5333199"/>
            <a:ext cx="25121867" cy="872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0" name="Google Shape;120;p61"/>
          <p:cNvSpPr/>
          <p:nvPr>
            <p:ph idx="3" type="pic"/>
          </p:nvPr>
        </p:nvSpPr>
        <p:spPr>
          <a:xfrm>
            <a:off x="3773745" y="2355388"/>
            <a:ext cx="6765601" cy="9075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Full Image">
  <p:cSld name="30_Full Imag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2"/>
          <p:cNvSpPr/>
          <p:nvPr>
            <p:ph idx="2" type="pic"/>
          </p:nvPr>
        </p:nvSpPr>
        <p:spPr>
          <a:xfrm>
            <a:off x="-372108" y="-342899"/>
            <a:ext cx="9885689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3" name="Google Shape;123;p62"/>
          <p:cNvSpPr/>
          <p:nvPr>
            <p:ph idx="3" type="pic"/>
          </p:nvPr>
        </p:nvSpPr>
        <p:spPr>
          <a:xfrm>
            <a:off x="4542824" y="2355388"/>
            <a:ext cx="6765601" cy="90758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Full Image">
  <p:cSld name="31_Full Imag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3"/>
          <p:cNvSpPr/>
          <p:nvPr>
            <p:ph idx="2" type="pic"/>
          </p:nvPr>
        </p:nvSpPr>
        <p:spPr>
          <a:xfrm>
            <a:off x="14276414" y="-342899"/>
            <a:ext cx="10473346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" name="Google Shape;126;p63"/>
          <p:cNvSpPr/>
          <p:nvPr>
            <p:ph idx="3" type="pic"/>
          </p:nvPr>
        </p:nvSpPr>
        <p:spPr>
          <a:xfrm>
            <a:off x="12402899" y="4653731"/>
            <a:ext cx="3578950" cy="4408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Full Image">
  <p:cSld name="32_Full Image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4"/>
          <p:cNvSpPr/>
          <p:nvPr>
            <p:ph idx="2" type="pic"/>
          </p:nvPr>
        </p:nvSpPr>
        <p:spPr>
          <a:xfrm>
            <a:off x="-372108" y="5333199"/>
            <a:ext cx="25121867" cy="872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p64"/>
          <p:cNvSpPr/>
          <p:nvPr>
            <p:ph idx="3" type="pic"/>
          </p:nvPr>
        </p:nvSpPr>
        <p:spPr>
          <a:xfrm>
            <a:off x="14414517" y="1727666"/>
            <a:ext cx="14397572" cy="89524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Full Image">
  <p:cSld name="33_Full Image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5"/>
          <p:cNvSpPr/>
          <p:nvPr>
            <p:ph idx="2" type="pic"/>
          </p:nvPr>
        </p:nvSpPr>
        <p:spPr>
          <a:xfrm>
            <a:off x="-4058379" y="1989866"/>
            <a:ext cx="14397572" cy="89524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Full Image">
  <p:cSld name="34_Full Imag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6"/>
          <p:cNvSpPr/>
          <p:nvPr>
            <p:ph idx="2" type="pic"/>
          </p:nvPr>
        </p:nvSpPr>
        <p:spPr>
          <a:xfrm>
            <a:off x="-372108" y="5116175"/>
            <a:ext cx="25121867" cy="89427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">
  <p:cSld name="1_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/>
          <p:nvPr>
            <p:ph idx="2" type="pic"/>
          </p:nvPr>
        </p:nvSpPr>
        <p:spPr>
          <a:xfrm>
            <a:off x="10558797" y="5068955"/>
            <a:ext cx="3260036" cy="32600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">
  <p:cSld name="3_Slid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/>
          <p:nvPr>
            <p:ph idx="2" type="pic"/>
          </p:nvPr>
        </p:nvSpPr>
        <p:spPr>
          <a:xfrm>
            <a:off x="14052884" y="-1"/>
            <a:ext cx="10324767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">
  <p:cSld name="4_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/>
          <p:nvPr>
            <p:ph idx="2" type="pic"/>
          </p:nvPr>
        </p:nvSpPr>
        <p:spPr>
          <a:xfrm>
            <a:off x="0" y="-1"/>
            <a:ext cx="10324767" cy="137160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">
  <p:cSld name="5_Slid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5"/>
          <p:cNvSpPr/>
          <p:nvPr>
            <p:ph idx="2" type="pic"/>
          </p:nvPr>
        </p:nvSpPr>
        <p:spPr>
          <a:xfrm>
            <a:off x="14052878" y="-342899"/>
            <a:ext cx="10696882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">
  <p:cSld name="6_Slid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6"/>
          <p:cNvSpPr/>
          <p:nvPr>
            <p:ph idx="2" type="pic"/>
          </p:nvPr>
        </p:nvSpPr>
        <p:spPr>
          <a:xfrm>
            <a:off x="-372115" y="-342899"/>
            <a:ext cx="10696882" cy="144017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798"/>
              <a:buFont typeface="Calibri"/>
              <a:buNone/>
              <a:defRPr b="0" i="0" sz="8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Arial"/>
              <a:buNone/>
              <a:defRPr b="0" i="0" sz="5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799"/>
              <a:buFont typeface="Arial"/>
              <a:buNone/>
              <a:defRPr b="0" i="0" sz="4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999"/>
              <a:buFont typeface="Arial"/>
              <a:buNone/>
              <a:defRPr b="0" i="0" sz="39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None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None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7136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136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136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136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17216716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  <a:defRPr b="0" i="0" sz="2399" u="none" cap="none" strike="noStrike">
                <a:solidFill>
                  <a:srgbClr val="B9B9B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" name="Google Shape;15;p15"/>
          <p:cNvSpPr txBox="1"/>
          <p:nvPr/>
        </p:nvSpPr>
        <p:spPr>
          <a:xfrm>
            <a:off x="23652066" y="610541"/>
            <a:ext cx="827716" cy="4924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b="0" i="0" lang="fr-FR" sz="2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20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/>
          <p:nvPr/>
        </p:nvSpPr>
        <p:spPr>
          <a:xfrm>
            <a:off x="9082233" y="1433875"/>
            <a:ext cx="15011099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fr-FR" sz="7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Construir una estrategia de comunicación</a:t>
            </a:r>
            <a:endParaRPr b="0" i="0" sz="72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" name="Google Shape;140;p1"/>
          <p:cNvSpPr/>
          <p:nvPr/>
        </p:nvSpPr>
        <p:spPr>
          <a:xfrm flipH="1">
            <a:off x="7436715" y="1433875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 txBox="1"/>
          <p:nvPr/>
        </p:nvSpPr>
        <p:spPr>
          <a:xfrm>
            <a:off x="1248878" y="1524625"/>
            <a:ext cx="4847100" cy="21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217425" spcFirstLastPara="1" rIns="217425" wrap="square" tIns="10870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</a:t>
            </a:r>
            <a:r>
              <a:rPr lang="fr-FR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lianza</a:t>
            </a:r>
            <a:r>
              <a:rPr b="0" i="0" lang="fr-FR" sz="36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de OSC para la eficacia del desarrollo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1090" y="9498998"/>
            <a:ext cx="4572000" cy="3053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f98a5dc380_0_0"/>
          <p:cNvSpPr/>
          <p:nvPr/>
        </p:nvSpPr>
        <p:spPr>
          <a:xfrm>
            <a:off x="3175" y="0"/>
            <a:ext cx="2437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f98a5dc380_0_0"/>
          <p:cNvSpPr/>
          <p:nvPr/>
        </p:nvSpPr>
        <p:spPr>
          <a:xfrm>
            <a:off x="3177" y="0"/>
            <a:ext cx="19503300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f98a5dc380_0_0"/>
          <p:cNvSpPr/>
          <p:nvPr/>
        </p:nvSpPr>
        <p:spPr>
          <a:xfrm rot="5400000">
            <a:off x="1327621" y="1212019"/>
            <a:ext cx="146400" cy="1096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gf98a5dc380_0_0"/>
          <p:cNvPicPr preferRelativeResize="0"/>
          <p:nvPr/>
        </p:nvPicPr>
        <p:blipFill rotWithShape="1">
          <a:blip r:embed="rId3">
            <a:alphaModFix/>
          </a:blip>
          <a:srcRect b="0" l="31511" r="0" t="0"/>
          <a:stretch/>
        </p:blipFill>
        <p:spPr>
          <a:xfrm>
            <a:off x="10287494" y="-19050"/>
            <a:ext cx="14086985" cy="1371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f98a5dc380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22968" y="-15478"/>
            <a:ext cx="24371300" cy="13712428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f98a5dc380_0_0"/>
          <p:cNvSpPr txBox="1"/>
          <p:nvPr/>
        </p:nvSpPr>
        <p:spPr>
          <a:xfrm>
            <a:off x="1036198" y="4627984"/>
            <a:ext cx="9968100" cy="70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Antecedentes</a:t>
            </a:r>
            <a:endParaRPr b="0" i="0" sz="40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Obje</a:t>
            </a:r>
            <a:r>
              <a:rPr lang="fr-FR" sz="4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tivos</a:t>
            </a:r>
            <a:endParaRPr sz="2800"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fr-FR" sz="4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Público objetivo</a:t>
            </a:r>
            <a:endParaRPr sz="2800"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fr-FR" sz="4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Mensajes clave</a:t>
            </a:r>
            <a:endParaRPr sz="2800"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fr-FR" sz="4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Actividades y productos</a:t>
            </a:r>
            <a:endParaRPr sz="2800"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fr-FR" sz="4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Línea de tiempo </a:t>
            </a:r>
            <a:br>
              <a:rPr b="0" i="0" lang="fr-FR" sz="4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4" name="Google Shape;224;gf98a5dc380_0_0"/>
          <p:cNvSpPr txBox="1"/>
          <p:nvPr/>
        </p:nvSpPr>
        <p:spPr>
          <a:xfrm>
            <a:off x="22968" y="1045030"/>
            <a:ext cx="10962000" cy="287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375" spcFirstLastPara="1" rIns="9137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PARTES </a:t>
            </a: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DE UN PLAN DE COMUNICACIÓN</a:t>
            </a:r>
            <a:endParaRPr b="0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5" name="Google Shape;225;gf98a5dc380_0_0"/>
          <p:cNvSpPr/>
          <p:nvPr/>
        </p:nvSpPr>
        <p:spPr>
          <a:xfrm flipH="1">
            <a:off x="11200291" y="133231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f98a5dc380_0_11"/>
          <p:cNvSpPr/>
          <p:nvPr/>
        </p:nvSpPr>
        <p:spPr>
          <a:xfrm>
            <a:off x="3175" y="0"/>
            <a:ext cx="2437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f98a5dc380_0_11"/>
          <p:cNvSpPr/>
          <p:nvPr/>
        </p:nvSpPr>
        <p:spPr>
          <a:xfrm>
            <a:off x="3177" y="0"/>
            <a:ext cx="19503300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f98a5dc380_0_11"/>
          <p:cNvSpPr/>
          <p:nvPr/>
        </p:nvSpPr>
        <p:spPr>
          <a:xfrm rot="5400000">
            <a:off x="1327621" y="1212019"/>
            <a:ext cx="146400" cy="1096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gf98a5dc380_0_11"/>
          <p:cNvPicPr preferRelativeResize="0"/>
          <p:nvPr/>
        </p:nvPicPr>
        <p:blipFill rotWithShape="1">
          <a:blip r:embed="rId3">
            <a:alphaModFix/>
          </a:blip>
          <a:srcRect b="0" l="31511" r="0" t="0"/>
          <a:stretch/>
        </p:blipFill>
        <p:spPr>
          <a:xfrm>
            <a:off x="10287494" y="-19050"/>
            <a:ext cx="14086985" cy="1371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f98a5dc380_0_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22968" y="-15478"/>
            <a:ext cx="24371300" cy="13712428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f98a5dc380_0_11"/>
          <p:cNvSpPr txBox="1"/>
          <p:nvPr/>
        </p:nvSpPr>
        <p:spPr>
          <a:xfrm>
            <a:off x="743452" y="4814596"/>
            <a:ext cx="8782800" cy="70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•"/>
            </a:pPr>
            <a:r>
              <a:rPr lang="fr-FR" sz="4500">
                <a:latin typeface="Poppins"/>
                <a:ea typeface="Poppins"/>
                <a:cs typeface="Poppins"/>
                <a:sym typeface="Poppins"/>
              </a:rPr>
              <a:t>Mensajes de políticas</a:t>
            </a: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= </a:t>
            </a:r>
            <a:r>
              <a:rPr lang="fr-FR" sz="4500">
                <a:latin typeface="Poppins"/>
                <a:ea typeface="Poppins"/>
                <a:cs typeface="Poppins"/>
                <a:sym typeface="Poppins"/>
              </a:rPr>
              <a:t>mensajes de comunicaciones</a:t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•"/>
            </a:pPr>
            <a:r>
              <a:rPr lang="fr-FR" sz="4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Ninguna estrategia o planificación</a:t>
            </a:r>
            <a:endParaRPr sz="2800"/>
          </a:p>
          <a:p>
            <a:pPr indent="-685800" lvl="0" marL="6858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•"/>
            </a:pPr>
            <a:r>
              <a:rPr lang="fr-FR" sz="4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No conocer a su público, ni la plataforma adecuada para usted</a:t>
            </a:r>
            <a:endParaRPr sz="4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dk1"/>
              </a:solidFill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6" name="Google Shape;236;gf98a5dc380_0_11"/>
          <p:cNvSpPr txBox="1"/>
          <p:nvPr/>
        </p:nvSpPr>
        <p:spPr>
          <a:xfrm>
            <a:off x="2160800" y="1687075"/>
            <a:ext cx="10977300" cy="22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375" spcFirstLastPara="1" rIns="91375" wrap="square" tIns="45700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8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¿QUÉ ES LO QUE </a:t>
            </a:r>
            <a:endParaRPr b="1" sz="208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8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PROBABLEMENTE ESTÉ HACIENDO MAL?</a:t>
            </a:r>
            <a:endParaRPr b="1" sz="208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4699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200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7" name="Google Shape;237;gf98a5dc380_0_11"/>
          <p:cNvSpPr/>
          <p:nvPr/>
        </p:nvSpPr>
        <p:spPr>
          <a:xfrm flipH="1">
            <a:off x="11023253" y="1532628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, indoor, person, electronics&#10;&#10;Description automatically generated" id="242" name="Google Shape;242;gf98a5dc380_0_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3927" y="10"/>
            <a:ext cx="16140544" cy="13712417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f98a5dc380_0_119"/>
          <p:cNvSpPr/>
          <p:nvPr/>
        </p:nvSpPr>
        <p:spPr>
          <a:xfrm flipH="1" rot="10800000">
            <a:off x="3175" y="-956"/>
            <a:ext cx="15719600" cy="13716956"/>
          </a:xfrm>
          <a:custGeom>
            <a:rect b="b" l="l" r="r" t="t"/>
            <a:pathLst>
              <a:path extrusionOk="0" h="6858478" w="7859800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rgbClr val="A8A8A8">
              <a:alpha val="69020"/>
            </a:srgbClr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f98a5dc380_0_119"/>
          <p:cNvSpPr/>
          <p:nvPr/>
        </p:nvSpPr>
        <p:spPr>
          <a:xfrm flipH="1" rot="10800000">
            <a:off x="3175" y="-956"/>
            <a:ext cx="14862348" cy="13716956"/>
          </a:xfrm>
          <a:custGeom>
            <a:rect b="b" l="l" r="r" t="t"/>
            <a:pathLst>
              <a:path extrusionOk="0" h="6858478" w="7431174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f98a5dc380_0_119"/>
          <p:cNvSpPr txBox="1"/>
          <p:nvPr/>
        </p:nvSpPr>
        <p:spPr>
          <a:xfrm>
            <a:off x="1611680" y="730250"/>
            <a:ext cx="10526700" cy="265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375" spcFirstLastPara="1" rIns="9137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PREGUNTAS PARA </a:t>
            </a:r>
            <a:r>
              <a:rPr b="1" lang="fr-FR" sz="4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REFLEXIONAR</a:t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6" name="Google Shape;246;gf98a5dc380_0_119"/>
          <p:cNvSpPr txBox="1"/>
          <p:nvPr/>
        </p:nvSpPr>
        <p:spPr>
          <a:xfrm>
            <a:off x="1611680" y="4045202"/>
            <a:ext cx="7878900" cy="8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rmAutofit lnSpcReduction="10000"/>
          </a:bodyPr>
          <a:lstStyle/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Char char="•"/>
            </a:pPr>
            <a:r>
              <a:rPr b="0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¿Dónde está nuestro público?</a:t>
            </a:r>
            <a:endParaRPr sz="2800"/>
          </a:p>
          <a:p>
            <a:pPr indent="-127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Char char="•"/>
            </a:pPr>
            <a:r>
              <a:rPr b="0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¿A qué tipo de lenguaje responden?</a:t>
            </a:r>
            <a:endParaRPr sz="2800"/>
          </a:p>
          <a:p>
            <a:pPr indent="-127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Char char="•"/>
            </a:pPr>
            <a:r>
              <a:rPr b="0" i="0" lang="fr-FR" sz="4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¿De qué recursos disponemos?</a:t>
            </a:r>
            <a:endParaRPr sz="2800"/>
          </a:p>
          <a:p>
            <a:pPr indent="-127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127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7" name="Google Shape;247;gf98a5dc380_0_119"/>
          <p:cNvSpPr/>
          <p:nvPr/>
        </p:nvSpPr>
        <p:spPr>
          <a:xfrm flipH="1">
            <a:off x="871144" y="730250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f98a5dc380_0_128"/>
          <p:cNvSpPr txBox="1"/>
          <p:nvPr/>
        </p:nvSpPr>
        <p:spPr>
          <a:xfrm>
            <a:off x="2830966" y="1555050"/>
            <a:ext cx="105861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375" spcFirstLastPara="1" rIns="9137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¿CUÁLES SON SUS RECURSOS?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3" name="Google Shape;253;gf98a5dc380_0_128"/>
          <p:cNvSpPr/>
          <p:nvPr/>
        </p:nvSpPr>
        <p:spPr>
          <a:xfrm rot="5400000">
            <a:off x="1327621" y="1212019"/>
            <a:ext cx="146400" cy="1096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gf98a5dc380_0_128"/>
          <p:cNvSpPr txBox="1"/>
          <p:nvPr/>
        </p:nvSpPr>
        <p:spPr>
          <a:xfrm>
            <a:off x="2830977" y="4178900"/>
            <a:ext cx="8366100" cy="6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508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Tiempo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Fondos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Equipo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Historias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Conocimiento/análisis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Char char="•"/>
            </a:pPr>
            <a:r>
              <a:rPr b="0" i="0" lang="fr-FR" sz="4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Creatividad</a:t>
            </a:r>
            <a:endParaRPr sz="2800"/>
          </a:p>
          <a:p>
            <a:pPr indent="508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508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508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f98a5dc380_0_134"/>
          <p:cNvSpPr txBox="1"/>
          <p:nvPr/>
        </p:nvSpPr>
        <p:spPr>
          <a:xfrm>
            <a:off x="7669206" y="1991360"/>
            <a:ext cx="13915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f98a5dc380_0_134"/>
          <p:cNvSpPr/>
          <p:nvPr/>
        </p:nvSpPr>
        <p:spPr>
          <a:xfrm flipH="1">
            <a:off x="10377107" y="133231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f98a5dc380_0_134"/>
          <p:cNvSpPr txBox="1"/>
          <p:nvPr/>
        </p:nvSpPr>
        <p:spPr>
          <a:xfrm>
            <a:off x="11031752" y="1682106"/>
            <a:ext cx="12478500" cy="20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75" lIns="217350" spcFirstLastPara="1" rIns="217350" wrap="square" tIns="108675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-"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PASOS EN LA CONSTRUCCIÓN DE UNA ESTRATEGIA</a:t>
            </a:r>
            <a:endParaRPr b="1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A picture containing crowd&#10;&#10;Description automatically generated" id="262" name="Google Shape;262;gf98a5dc380_0_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" y="0"/>
            <a:ext cx="9151556" cy="13712429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f98a5dc380_0_134"/>
          <p:cNvSpPr txBox="1"/>
          <p:nvPr/>
        </p:nvSpPr>
        <p:spPr>
          <a:xfrm>
            <a:off x="11257524" y="4368378"/>
            <a:ext cx="11843400" cy="90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-704850" lvl="0" marL="736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00"/>
              <a:buFont typeface="Calibri"/>
              <a:buAutoNum type="arabicPeriod"/>
            </a:pPr>
            <a:r>
              <a:rPr b="0" i="0" lang="fr-FR" sz="3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Sepa dónde está.</a:t>
            </a:r>
            <a:endParaRPr sz="2300"/>
          </a:p>
          <a:p>
            <a:pPr indent="-704850" lvl="0" marL="736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00"/>
              <a:buFont typeface="Calibri"/>
              <a:buAutoNum type="arabicPeriod"/>
            </a:pPr>
            <a:r>
              <a:rPr b="0" i="0" lang="fr-FR" sz="3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Identifique sus metas y objetivos.</a:t>
            </a:r>
            <a:endParaRPr sz="2300"/>
          </a:p>
          <a:p>
            <a:pPr indent="-704850" lvl="0" marL="736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00"/>
              <a:buFont typeface="Calibri"/>
              <a:buAutoNum type="arabicPeriod"/>
            </a:pPr>
            <a:r>
              <a:rPr b="0" i="0" lang="fr-FR" sz="3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Busque ejemplos que le sirvan de base para sus planes.</a:t>
            </a:r>
            <a:endParaRPr sz="2300"/>
          </a:p>
          <a:p>
            <a:pPr indent="-704850" lvl="0" marL="736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00"/>
              <a:buFont typeface="Calibri"/>
              <a:buAutoNum type="arabicPeriod"/>
            </a:pPr>
            <a:r>
              <a:rPr b="0" i="0" lang="fr-FR" sz="3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Conozca su mensaje y su plataforma.</a:t>
            </a:r>
            <a:endParaRPr sz="2300"/>
          </a:p>
          <a:p>
            <a:pPr indent="-704850" lvl="0" marL="736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00"/>
              <a:buFont typeface="Calibri"/>
              <a:buAutoNum type="arabicPeriod"/>
            </a:pPr>
            <a:r>
              <a:rPr b="0" i="0" lang="fr-FR" sz="31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Encuentre una forma de controlar y medir su impacto.</a:t>
            </a:r>
            <a:endParaRPr sz="2300"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f9da494977_0_0"/>
          <p:cNvSpPr txBox="1"/>
          <p:nvPr/>
        </p:nvSpPr>
        <p:spPr>
          <a:xfrm>
            <a:off x="7669206" y="1991360"/>
            <a:ext cx="13915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f9da494977_0_0"/>
          <p:cNvSpPr txBox="1"/>
          <p:nvPr/>
        </p:nvSpPr>
        <p:spPr>
          <a:xfrm>
            <a:off x="957652" y="817181"/>
            <a:ext cx="124785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75" lIns="217350" spcFirstLastPara="1" rIns="217350" wrap="square" tIns="108675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-"/>
            </a:pP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Medir su impacto</a:t>
            </a:r>
            <a:endParaRPr b="1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0" name="Google Shape;270;gf9da494977_0_0"/>
          <p:cNvPicPr preferRelativeResize="0"/>
          <p:nvPr/>
        </p:nvPicPr>
        <p:blipFill rotWithShape="1">
          <a:blip r:embed="rId3">
            <a:alphaModFix/>
          </a:blip>
          <a:srcRect b="19381" l="0" r="0" t="8165"/>
          <a:stretch/>
        </p:blipFill>
        <p:spPr>
          <a:xfrm>
            <a:off x="957650" y="2162425"/>
            <a:ext cx="22815149" cy="929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f9da494977_0_274"/>
          <p:cNvSpPr txBox="1"/>
          <p:nvPr/>
        </p:nvSpPr>
        <p:spPr>
          <a:xfrm>
            <a:off x="7669206" y="1991360"/>
            <a:ext cx="13915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f9da494977_0_274"/>
          <p:cNvSpPr txBox="1"/>
          <p:nvPr/>
        </p:nvSpPr>
        <p:spPr>
          <a:xfrm>
            <a:off x="957652" y="817181"/>
            <a:ext cx="124785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75" lIns="217350" spcFirstLastPara="1" rIns="217350" wrap="square" tIns="108675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-"/>
            </a:pP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Medir su impacto</a:t>
            </a:r>
            <a:endParaRPr b="1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7" name="Google Shape;277;gf9da494977_0_274"/>
          <p:cNvPicPr preferRelativeResize="0"/>
          <p:nvPr/>
        </p:nvPicPr>
        <p:blipFill rotWithShape="1">
          <a:blip r:embed="rId3">
            <a:alphaModFix/>
          </a:blip>
          <a:srcRect b="5564" l="0" r="0" t="3518"/>
          <a:stretch/>
        </p:blipFill>
        <p:spPr>
          <a:xfrm>
            <a:off x="862925" y="2355825"/>
            <a:ext cx="20724202" cy="10598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f9da494977_0_280"/>
          <p:cNvSpPr txBox="1"/>
          <p:nvPr/>
        </p:nvSpPr>
        <p:spPr>
          <a:xfrm>
            <a:off x="7669206" y="1991360"/>
            <a:ext cx="13915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f9da494977_0_280"/>
          <p:cNvSpPr txBox="1"/>
          <p:nvPr/>
        </p:nvSpPr>
        <p:spPr>
          <a:xfrm>
            <a:off x="710502" y="817181"/>
            <a:ext cx="124785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75" lIns="217350" spcFirstLastPara="1" rIns="217350" wrap="square" tIns="108675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-"/>
            </a:pP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Medir su impacto</a:t>
            </a:r>
            <a:endParaRPr b="1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4" name="Google Shape;284;gf9da494977_0_280"/>
          <p:cNvPicPr preferRelativeResize="0"/>
          <p:nvPr/>
        </p:nvPicPr>
        <p:blipFill rotWithShape="1">
          <a:blip r:embed="rId3">
            <a:alphaModFix/>
          </a:blip>
          <a:srcRect b="4867" l="0" r="1584" t="8522"/>
          <a:stretch/>
        </p:blipFill>
        <p:spPr>
          <a:xfrm>
            <a:off x="1264500" y="2237475"/>
            <a:ext cx="21441024" cy="10613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f98a5dc380_0_142"/>
          <p:cNvSpPr txBox="1"/>
          <p:nvPr/>
        </p:nvSpPr>
        <p:spPr>
          <a:xfrm>
            <a:off x="7669206" y="1991360"/>
            <a:ext cx="13915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f98a5dc380_0_142"/>
          <p:cNvSpPr/>
          <p:nvPr/>
        </p:nvSpPr>
        <p:spPr>
          <a:xfrm flipH="1">
            <a:off x="10377107" y="133231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f98a5dc380_0_142"/>
          <p:cNvSpPr txBox="1"/>
          <p:nvPr/>
        </p:nvSpPr>
        <p:spPr>
          <a:xfrm>
            <a:off x="11031755" y="1682106"/>
            <a:ext cx="9831300" cy="20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75" lIns="217350" spcFirstLastPara="1" rIns="217350" wrap="square" tIns="108675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-"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ELABORACIÓN DE LOS MENSAJES CLAVE</a:t>
            </a:r>
            <a:endParaRPr sz="2800"/>
          </a:p>
        </p:txBody>
      </p:sp>
      <p:pic>
        <p:nvPicPr>
          <p:cNvPr descr="A picture containing crowd&#10;&#10;Description automatically generated" id="292" name="Google Shape;292;gf98a5dc380_0_1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" y="0"/>
            <a:ext cx="9151556" cy="13712429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f98a5dc380_0_142"/>
          <p:cNvSpPr txBox="1"/>
          <p:nvPr/>
        </p:nvSpPr>
        <p:spPr>
          <a:xfrm>
            <a:off x="11257524" y="4368378"/>
            <a:ext cx="11843400" cy="54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-463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Sea sencillo y explique la causa con claridad.</a:t>
            </a:r>
            <a:endParaRPr sz="2800"/>
          </a:p>
          <a:p>
            <a:pPr indent="-463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Destacar la importancia crítica de la causa.</a:t>
            </a:r>
            <a:endParaRPr sz="2800"/>
          </a:p>
          <a:p>
            <a:pPr indent="-463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Diga a la gente algo nuevo, algo en lo que aún no hayan pensado.</a:t>
            </a:r>
            <a:endParaRPr sz="2800"/>
          </a:p>
          <a:p>
            <a:pPr indent="-463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Sea atractivo, interesante, tal vez incluso impactante.</a:t>
            </a:r>
            <a:endParaRPr sz="2800"/>
          </a:p>
          <a:p>
            <a:pPr indent="-463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b="0" i="0" lang="fr-FR" sz="3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Proporcione una llamada a la acción.</a:t>
            </a:r>
            <a:endParaRPr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gf98a5dc380_0_1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7206" y="762000"/>
            <a:ext cx="18283234" cy="1218883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gf98a5dc380_0_150"/>
          <p:cNvSpPr/>
          <p:nvPr/>
        </p:nvSpPr>
        <p:spPr>
          <a:xfrm>
            <a:off x="3175" y="0"/>
            <a:ext cx="2437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0" name="Google Shape;300;gf98a5dc380_0_1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5041" y="-2"/>
            <a:ext cx="20546877" cy="13697928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f98a5dc380_0_150"/>
          <p:cNvSpPr/>
          <p:nvPr/>
        </p:nvSpPr>
        <p:spPr>
          <a:xfrm>
            <a:off x="3175" y="-14514"/>
            <a:ext cx="13248000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f98a5dc380_0_150"/>
          <p:cNvSpPr txBox="1"/>
          <p:nvPr/>
        </p:nvSpPr>
        <p:spPr>
          <a:xfrm>
            <a:off x="874356" y="1495304"/>
            <a:ext cx="80421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375" spcFirstLastPara="1" rIns="9137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COMUNICACIONES DEL EDC Y DE LA SOCIEDAD CIVIL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3" name="Google Shape;303;gf98a5dc380_0_150"/>
          <p:cNvSpPr txBox="1"/>
          <p:nvPr/>
        </p:nvSpPr>
        <p:spPr>
          <a:xfrm>
            <a:off x="874358" y="4453458"/>
            <a:ext cx="6572400" cy="59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4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Temas en los que nos involucramos: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4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Cooperación eficaz al desarrollo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4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Objetivos de Desarrollo Sostenible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ED y EP de las OSC</a:t>
            </a:r>
            <a:endParaRPr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4" name="Google Shape;304;gf98a5dc380_0_150"/>
          <p:cNvSpPr/>
          <p:nvPr/>
        </p:nvSpPr>
        <p:spPr>
          <a:xfrm flipH="1">
            <a:off x="9754620" y="149530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7"/>
          <p:cNvSpPr txBox="1"/>
          <p:nvPr/>
        </p:nvSpPr>
        <p:spPr>
          <a:xfrm>
            <a:off x="1306286" y="3205660"/>
            <a:ext cx="20162677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¿QUIÉN TIENE UNA ESTRATEGIA DE COMUNICACIÓN?</a:t>
            </a:r>
            <a:endParaRPr b="0" i="0" sz="65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8" name="Google Shape;148;p67"/>
          <p:cNvSpPr txBox="1"/>
          <p:nvPr/>
        </p:nvSpPr>
        <p:spPr>
          <a:xfrm>
            <a:off x="4828575" y="7067925"/>
            <a:ext cx="15465600" cy="10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65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menti.com, code 2059 9665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f98a5dc380_0_160"/>
          <p:cNvSpPr txBox="1"/>
          <p:nvPr/>
        </p:nvSpPr>
        <p:spPr>
          <a:xfrm>
            <a:off x="2938105" y="119874"/>
            <a:ext cx="197253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375" spcFirstLastPara="1" rIns="9137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COMUNICACIONES DE</a:t>
            </a:r>
            <a:r>
              <a:rPr b="1" lang="fr-FR" sz="52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 LA CED</a:t>
            </a: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 Y DE LA SOCIEDAD CIVIL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gf98a5dc380_0_160"/>
          <p:cNvSpPr txBox="1"/>
          <p:nvPr/>
        </p:nvSpPr>
        <p:spPr>
          <a:xfrm>
            <a:off x="5493455" y="2987788"/>
            <a:ext cx="6572400" cy="59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CED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1" name="Google Shape;311;gf98a5dc380_0_160"/>
          <p:cNvSpPr txBox="1"/>
          <p:nvPr/>
        </p:nvSpPr>
        <p:spPr>
          <a:xfrm>
            <a:off x="12788495" y="2987788"/>
            <a:ext cx="6572400" cy="12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4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ODS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2" name="Google Shape;312;gf98a5dc380_0_160"/>
          <p:cNvSpPr txBox="1"/>
          <p:nvPr/>
        </p:nvSpPr>
        <p:spPr>
          <a:xfrm>
            <a:off x="4548597" y="9320120"/>
            <a:ext cx="6572400" cy="1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Eficacia del desarrollo de las OSC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3" name="Google Shape;313;gf98a5dc380_0_160"/>
          <p:cNvSpPr txBox="1"/>
          <p:nvPr/>
        </p:nvSpPr>
        <p:spPr>
          <a:xfrm>
            <a:off x="12886667" y="10994500"/>
            <a:ext cx="6572400" cy="1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La reducción del espacio cívico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4" name="Google Shape;314;gf98a5dc380_0_160"/>
          <p:cNvSpPr txBox="1"/>
          <p:nvPr/>
        </p:nvSpPr>
        <p:spPr>
          <a:xfrm>
            <a:off x="13441469" y="11955358"/>
            <a:ext cx="6572400" cy="1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Derechos humanos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5" name="Google Shape;315;gf98a5dc380_0_160"/>
          <p:cNvSpPr txBox="1"/>
          <p:nvPr/>
        </p:nvSpPr>
        <p:spPr>
          <a:xfrm>
            <a:off x="3047206" y="10908564"/>
            <a:ext cx="65724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Principios de Estambul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6" name="Google Shape;316;gf98a5dc380_0_160"/>
          <p:cNvSpPr txBox="1"/>
          <p:nvPr/>
        </p:nvSpPr>
        <p:spPr>
          <a:xfrm>
            <a:off x="12886667" y="9248770"/>
            <a:ext cx="4512600" cy="1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Entorno propicio para las OSC</a:t>
            </a:r>
            <a:endParaRPr b="0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7" name="Google Shape;317;gf98a5dc380_0_160"/>
          <p:cNvSpPr txBox="1"/>
          <p:nvPr/>
        </p:nvSpPr>
        <p:spPr>
          <a:xfrm>
            <a:off x="8863162" y="4214908"/>
            <a:ext cx="65724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Financiación del desarrollo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8" name="Google Shape;318;gf98a5dc380_0_160"/>
          <p:cNvSpPr txBox="1"/>
          <p:nvPr/>
        </p:nvSpPr>
        <p:spPr>
          <a:xfrm>
            <a:off x="9584278" y="5318356"/>
            <a:ext cx="65724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Financiación del clima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9" name="Google Shape;319;gf98a5dc380_0_160"/>
          <p:cNvSpPr txBox="1"/>
          <p:nvPr/>
        </p:nvSpPr>
        <p:spPr>
          <a:xfrm>
            <a:off x="1568122" y="4403138"/>
            <a:ext cx="65724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Participación/compromiso del sector privado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0" name="Google Shape;320;gf98a5dc380_0_160"/>
          <p:cNvSpPr txBox="1"/>
          <p:nvPr/>
        </p:nvSpPr>
        <p:spPr>
          <a:xfrm>
            <a:off x="10532185" y="6349726"/>
            <a:ext cx="65724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El desarrollo a través de la lente de la circunscripción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gf98a5dc380_0_160"/>
          <p:cNvSpPr txBox="1"/>
          <p:nvPr/>
        </p:nvSpPr>
        <p:spPr>
          <a:xfrm>
            <a:off x="15519223" y="4195958"/>
            <a:ext cx="6572400" cy="1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Conflicto y fragilidad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gf98a5dc380_0_160"/>
          <p:cNvSpPr txBox="1"/>
          <p:nvPr/>
        </p:nvSpPr>
        <p:spPr>
          <a:xfrm>
            <a:off x="1484767" y="6635506"/>
            <a:ext cx="65724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Responsabilidad de todas las partes interesadas en el desarrollo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3" name="Google Shape;323;gf98a5dc380_0_160"/>
          <p:cNvSpPr txBox="1"/>
          <p:nvPr/>
        </p:nvSpPr>
        <p:spPr>
          <a:xfrm>
            <a:off x="5434352" y="5351852"/>
            <a:ext cx="65724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ODA</a:t>
            </a:r>
            <a:endParaRPr b="0" i="0" sz="36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f98a5dc380_0_32"/>
          <p:cNvSpPr txBox="1"/>
          <p:nvPr/>
        </p:nvSpPr>
        <p:spPr>
          <a:xfrm>
            <a:off x="17021724" y="4942376"/>
            <a:ext cx="7912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375" spcFirstLastPara="1" rIns="913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72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GRACIAS</a:t>
            </a:r>
            <a:endParaRPr b="0" i="0" sz="72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gf98a5dc380_0_32"/>
          <p:cNvSpPr/>
          <p:nvPr/>
        </p:nvSpPr>
        <p:spPr>
          <a:xfrm flipH="1">
            <a:off x="6762353" y="125146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375" spcFirstLastPara="1" rIns="9137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gf98a5dc380_0_32"/>
          <p:cNvSpPr txBox="1"/>
          <p:nvPr/>
        </p:nvSpPr>
        <p:spPr>
          <a:xfrm>
            <a:off x="1251728" y="1524626"/>
            <a:ext cx="4846200" cy="21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75" lIns="217350" spcFirstLastPara="1" rIns="217350" wrap="square" tIns="108675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Alianza de OSC para la Eficacia del Desarrollo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gf98a5dc380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3796" y="9498998"/>
            <a:ext cx="4570810" cy="30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tack of newspapers&#10;&#10;Description automatically generated with low confidence" id="333" name="Google Shape;333;gf98a5dc380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1996" y="1158670"/>
            <a:ext cx="8355945" cy="1114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8"/>
          <p:cNvSpPr txBox="1"/>
          <p:nvPr/>
        </p:nvSpPr>
        <p:spPr>
          <a:xfrm>
            <a:off x="1306286" y="3205660"/>
            <a:ext cx="20162677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SI NO ES ASÍ, ¿CÓMO SE HACEN LAS COMUNICACIONES?</a:t>
            </a:r>
            <a:endParaRPr b="0" i="0" sz="65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"/>
          <p:cNvPicPr preferRelativeResize="0"/>
          <p:nvPr/>
        </p:nvPicPr>
        <p:blipFill rotWithShape="1">
          <a:blip r:embed="rId3">
            <a:alphaModFix/>
          </a:blip>
          <a:srcRect b="0" l="18898" r="18896" t="0"/>
          <a:stretch/>
        </p:blipFill>
        <p:spPr>
          <a:xfrm>
            <a:off x="11592066" y="10"/>
            <a:ext cx="12784974" cy="13715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"/>
          <p:cNvSpPr txBox="1"/>
          <p:nvPr/>
        </p:nvSpPr>
        <p:spPr>
          <a:xfrm>
            <a:off x="746449" y="1596889"/>
            <a:ext cx="9716368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¿POR QUÉ ES IMPORTANTE EL TRABAJO DE COMUNICACIÓN?</a:t>
            </a:r>
            <a:endParaRPr b="0" i="0" sz="52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1" name="Google Shape;161;p2"/>
          <p:cNvSpPr txBox="1"/>
          <p:nvPr/>
        </p:nvSpPr>
        <p:spPr>
          <a:xfrm>
            <a:off x="1066937" y="4217354"/>
            <a:ext cx="10695581" cy="7901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Sirve de guía para promover la </a:t>
            </a: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incidencia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Influye en el público y en los responsables de la toma de decisiones para que nos apoyen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Proporciona recursos a las organizaciones populares y de la sociedad civil</a:t>
            </a:r>
            <a:endParaRPr/>
          </a:p>
        </p:txBody>
      </p:sp>
      <p:sp>
        <p:nvSpPr>
          <p:cNvPr id="162" name="Google Shape;162;p2"/>
          <p:cNvSpPr/>
          <p:nvPr/>
        </p:nvSpPr>
        <p:spPr>
          <a:xfrm flipH="1">
            <a:off x="11457716" y="1596889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69"/>
          <p:cNvPicPr preferRelativeResize="0"/>
          <p:nvPr/>
        </p:nvPicPr>
        <p:blipFill rotWithShape="1">
          <a:blip r:embed="rId3">
            <a:alphaModFix/>
          </a:blip>
          <a:srcRect b="0" l="18898" r="18896" t="0"/>
          <a:stretch/>
        </p:blipFill>
        <p:spPr>
          <a:xfrm>
            <a:off x="11592066" y="10"/>
            <a:ext cx="12784974" cy="13715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69"/>
          <p:cNvSpPr txBox="1"/>
          <p:nvPr/>
        </p:nvSpPr>
        <p:spPr>
          <a:xfrm>
            <a:off x="495299" y="1596889"/>
            <a:ext cx="11096155" cy="31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LA IMPORTANCIA 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400"/>
              <a:buFont typeface="Arial"/>
              <a:buNone/>
            </a:pPr>
            <a:r>
              <a:rPr b="1" i="0" lang="fr-FR" sz="65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DE UNA ESTRATEGIA DE COMUNICACIÓN</a:t>
            </a:r>
            <a:endParaRPr b="0" i="0" sz="65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0" name="Google Shape;170;p69"/>
          <p:cNvSpPr txBox="1"/>
          <p:nvPr/>
        </p:nvSpPr>
        <p:spPr>
          <a:xfrm>
            <a:off x="937395" y="4478693"/>
            <a:ext cx="10695581" cy="6766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Aclara nuestros objetivos y el público al que nos dirigimos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Dar forma a nuestro mensaje para que resuene en nuestro grupo objetivo</a:t>
            </a:r>
            <a:endParaRPr/>
          </a:p>
          <a:p>
            <a:pPr indent="-203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Ayuda a garantizar la eficacia de nuestro trabajo de comunicación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1" name="Google Shape;171;p69"/>
          <p:cNvSpPr/>
          <p:nvPr/>
        </p:nvSpPr>
        <p:spPr>
          <a:xfrm flipH="1">
            <a:off x="11633282" y="1596890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70"/>
          <p:cNvPicPr preferRelativeResize="0"/>
          <p:nvPr/>
        </p:nvPicPr>
        <p:blipFill rotWithShape="1">
          <a:blip r:embed="rId3">
            <a:alphaModFix/>
          </a:blip>
          <a:srcRect b="0" l="18897" r="18896" t="0"/>
          <a:stretch/>
        </p:blipFill>
        <p:spPr>
          <a:xfrm>
            <a:off x="11592066" y="10"/>
            <a:ext cx="12784975" cy="13715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70"/>
          <p:cNvSpPr txBox="1"/>
          <p:nvPr/>
        </p:nvSpPr>
        <p:spPr>
          <a:xfrm>
            <a:off x="727221" y="1594014"/>
            <a:ext cx="10579249" cy="26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2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¿QUÉ ES UN TRABAJO DE COMUNICACIÓN EFICAZ?</a:t>
            </a:r>
            <a:endParaRPr b="0" i="0" sz="54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9" name="Google Shape;179;p70"/>
          <p:cNvSpPr txBox="1"/>
          <p:nvPr/>
        </p:nvSpPr>
        <p:spPr>
          <a:xfrm>
            <a:off x="1609574" y="4544286"/>
            <a:ext cx="9411300" cy="75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 relevante para las preocupaciones e intereses de la audiencia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Basado en la realidad de las circunscripciones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Utiliza los recursos de forma eficiente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fr-FR" sz="4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Genera los resultados que queremos</a:t>
            </a:r>
            <a:endParaRPr/>
          </a:p>
          <a:p>
            <a:pPr indent="-4000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0" name="Google Shape;180;p70"/>
          <p:cNvSpPr/>
          <p:nvPr/>
        </p:nvSpPr>
        <p:spPr>
          <a:xfrm flipH="1">
            <a:off x="11633284" y="1596890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71"/>
          <p:cNvPicPr preferRelativeResize="0"/>
          <p:nvPr/>
        </p:nvPicPr>
        <p:blipFill rotWithShape="1">
          <a:blip r:embed="rId3">
            <a:alphaModFix/>
          </a:blip>
          <a:srcRect b="0" l="18897" r="18896" t="0"/>
          <a:stretch/>
        </p:blipFill>
        <p:spPr>
          <a:xfrm>
            <a:off x="11592066" y="10"/>
            <a:ext cx="12784975" cy="13715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0" y="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1"/>
          <p:cNvSpPr txBox="1"/>
          <p:nvPr/>
        </p:nvSpPr>
        <p:spPr>
          <a:xfrm>
            <a:off x="103066" y="1062488"/>
            <a:ext cx="11442300" cy="26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PE</a:t>
            </a: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RSPECTIVAS </a:t>
            </a: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COMUNES 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200"/>
              <a:buFont typeface="Arial"/>
              <a:buNone/>
            </a:pP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SOBRE </a:t>
            </a:r>
            <a:r>
              <a:rPr b="1" lang="fr-FR" sz="54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CED</a:t>
            </a:r>
            <a:r>
              <a:rPr b="1" i="0" lang="fr-FR" sz="54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 Y COMUNICACIONES</a:t>
            </a:r>
            <a:endParaRPr/>
          </a:p>
        </p:txBody>
      </p:sp>
      <p:sp>
        <p:nvSpPr>
          <p:cNvPr id="188" name="Google Shape;188;p71"/>
          <p:cNvSpPr txBox="1"/>
          <p:nvPr/>
        </p:nvSpPr>
        <p:spPr>
          <a:xfrm>
            <a:off x="1422961" y="5067714"/>
            <a:ext cx="10168496" cy="75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66675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Arial"/>
              <a:buChar char="•"/>
            </a:pPr>
            <a:r>
              <a:rPr b="0" i="0" lang="fr-FR" sz="37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Cooperación Eficaz al Desarrollo (CED) es demasiado técnica</a:t>
            </a:r>
            <a:endParaRPr sz="1100"/>
          </a:p>
          <a:p>
            <a:pPr indent="-66675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Arial"/>
              <a:buChar char="•"/>
            </a:pPr>
            <a:r>
              <a:rPr b="0" i="0" lang="fr-FR" sz="37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gente no está interesada en </a:t>
            </a:r>
            <a:r>
              <a:rPr lang="fr-FR" sz="3700">
                <a:latin typeface="Poppins"/>
                <a:ea typeface="Poppins"/>
                <a:cs typeface="Poppins"/>
                <a:sym typeface="Poppins"/>
              </a:rPr>
              <a:t>la CED</a:t>
            </a:r>
            <a:endParaRPr sz="3700">
              <a:latin typeface="Poppins"/>
              <a:ea typeface="Poppins"/>
              <a:cs typeface="Poppins"/>
              <a:sym typeface="Poppins"/>
            </a:endParaRPr>
          </a:p>
          <a:p>
            <a:pPr indent="-66675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Arial"/>
              <a:buChar char="•"/>
            </a:pPr>
            <a:r>
              <a:rPr b="0" i="0" lang="fr-FR" sz="37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Cada uno debería centrarse en lo que hace nuestra organización</a:t>
            </a:r>
            <a:endParaRPr sz="1100"/>
          </a:p>
          <a:p>
            <a:pPr indent="-66675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Arial"/>
              <a:buChar char="•"/>
            </a:pPr>
            <a:r>
              <a:rPr b="0" i="0" lang="fr-FR" sz="37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 hace falta una estrategia de comunicación ni un plan</a:t>
            </a:r>
            <a:endParaRPr sz="1100"/>
          </a:p>
          <a:p>
            <a:pPr indent="-66675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Arial"/>
              <a:buChar char="•"/>
            </a:pPr>
            <a:r>
              <a:rPr b="0" i="0" lang="fr-FR" sz="37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 tenemos recursos para las comunicaciones, así que no hay necesidad de centrarse en ello</a:t>
            </a:r>
            <a:endParaRPr b="0" i="0" sz="37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74650" lvl="0" marL="1143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9" name="Google Shape;189;p71"/>
          <p:cNvSpPr/>
          <p:nvPr/>
        </p:nvSpPr>
        <p:spPr>
          <a:xfrm flipH="1">
            <a:off x="11829025" y="1305725"/>
            <a:ext cx="304800" cy="11339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2"/>
          <p:cNvSpPr/>
          <p:nvPr/>
        </p:nvSpPr>
        <p:spPr>
          <a:xfrm>
            <a:off x="0" y="0"/>
            <a:ext cx="2437764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2"/>
          <p:cNvSpPr/>
          <p:nvPr/>
        </p:nvSpPr>
        <p:spPr>
          <a:xfrm>
            <a:off x="3" y="0"/>
            <a:ext cx="19508121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2"/>
          <p:cNvSpPr/>
          <p:nvPr/>
        </p:nvSpPr>
        <p:spPr>
          <a:xfrm rot="5400000">
            <a:off x="1324754" y="1211723"/>
            <a:ext cx="146304" cy="1096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72"/>
          <p:cNvPicPr preferRelativeResize="0"/>
          <p:nvPr/>
        </p:nvPicPr>
        <p:blipFill rotWithShape="1">
          <a:blip r:embed="rId3">
            <a:alphaModFix/>
          </a:blip>
          <a:srcRect b="0" l="31512" r="0" t="0"/>
          <a:stretch/>
        </p:blipFill>
        <p:spPr>
          <a:xfrm>
            <a:off x="10286999" y="-19050"/>
            <a:ext cx="14090647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9797" y="-1905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72"/>
          <p:cNvSpPr txBox="1"/>
          <p:nvPr/>
        </p:nvSpPr>
        <p:spPr>
          <a:xfrm>
            <a:off x="1033292" y="4627984"/>
            <a:ext cx="9971072" cy="7036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Contexto externo 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Contexto interno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Análisis de las partes interesadas</a:t>
            </a: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Imperativos de planificación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Mapa de recursos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Objetivos</a:t>
            </a:r>
            <a:endParaRPr/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Actividades clave</a:t>
            </a:r>
            <a:br>
              <a:rPr b="0" i="0" lang="fr-FR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b="0" i="0" sz="4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0" name="Google Shape;200;p72"/>
          <p:cNvSpPr txBox="1"/>
          <p:nvPr/>
        </p:nvSpPr>
        <p:spPr>
          <a:xfrm>
            <a:off x="19798" y="1045029"/>
            <a:ext cx="10964766" cy="287698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PARTES DE UNA ESTRATEGIA DE COMUNICACIÓN</a:t>
            </a:r>
            <a:endParaRPr b="0" i="0" sz="48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1" name="Google Shape;201;p72"/>
          <p:cNvSpPr/>
          <p:nvPr/>
        </p:nvSpPr>
        <p:spPr>
          <a:xfrm flipH="1">
            <a:off x="11200110" y="1332314"/>
            <a:ext cx="304802" cy="110513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f9da494977_0_288"/>
          <p:cNvSpPr/>
          <p:nvPr/>
        </p:nvSpPr>
        <p:spPr>
          <a:xfrm>
            <a:off x="0" y="0"/>
            <a:ext cx="2437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f9da494977_0_288"/>
          <p:cNvSpPr/>
          <p:nvPr/>
        </p:nvSpPr>
        <p:spPr>
          <a:xfrm>
            <a:off x="3" y="0"/>
            <a:ext cx="19508100" cy="13716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862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f9da494977_0_288"/>
          <p:cNvSpPr/>
          <p:nvPr/>
        </p:nvSpPr>
        <p:spPr>
          <a:xfrm rot="5400000">
            <a:off x="1324653" y="1211718"/>
            <a:ext cx="146400" cy="109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gf9da494977_0_288"/>
          <p:cNvPicPr preferRelativeResize="0"/>
          <p:nvPr/>
        </p:nvPicPr>
        <p:blipFill rotWithShape="1">
          <a:blip r:embed="rId3">
            <a:alphaModFix/>
          </a:blip>
          <a:srcRect b="0" l="31511" r="0" t="0"/>
          <a:stretch/>
        </p:blipFill>
        <p:spPr>
          <a:xfrm>
            <a:off x="10286999" y="-19050"/>
            <a:ext cx="14090645" cy="1371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f9da494977_0_2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9797" y="-19050"/>
            <a:ext cx="2437765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f9da494977_0_288"/>
          <p:cNvSpPr txBox="1"/>
          <p:nvPr/>
        </p:nvSpPr>
        <p:spPr>
          <a:xfrm>
            <a:off x="1033292" y="4627984"/>
            <a:ext cx="9971100" cy="70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Reenvío de la marca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Reutilización de materiales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Desarrollo de materiales de IEC (información, educación, comunicación)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Exploración de nuevas plataformas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  <a:p>
            <a:pPr indent="-68580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fr-FR" sz="4000">
                <a:latin typeface="Poppins"/>
                <a:ea typeface="Poppins"/>
                <a:cs typeface="Poppins"/>
                <a:sym typeface="Poppins"/>
              </a:rPr>
              <a:t>Centrarse en plataformas específicas</a:t>
            </a:r>
            <a:endParaRPr sz="4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2" name="Google Shape;212;gf9da494977_0_288"/>
          <p:cNvSpPr txBox="1"/>
          <p:nvPr/>
        </p:nvSpPr>
        <p:spPr>
          <a:xfrm>
            <a:off x="19798" y="1045029"/>
            <a:ext cx="10964700" cy="287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ENFOQUES</a:t>
            </a:r>
            <a:endParaRPr b="0" i="0" sz="48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3" name="Google Shape;213;gf9da494977_0_288"/>
          <p:cNvSpPr/>
          <p:nvPr/>
        </p:nvSpPr>
        <p:spPr>
          <a:xfrm flipH="1">
            <a:off x="11200112" y="1332314"/>
            <a:ext cx="304800" cy="11051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TSQ - Marbella Light">
      <a:dk1>
        <a:srgbClr val="999999"/>
      </a:dk1>
      <a:lt1>
        <a:srgbClr val="FFFFFF"/>
      </a:lt1>
      <a:dk2>
        <a:srgbClr val="363E48"/>
      </a:dk2>
      <a:lt2>
        <a:srgbClr val="FFFFFF"/>
      </a:lt2>
      <a:accent1>
        <a:srgbClr val="EA8831"/>
      </a:accent1>
      <a:accent2>
        <a:srgbClr val="4D6F84"/>
      </a:accent2>
      <a:accent3>
        <a:srgbClr val="2FAFCE"/>
      </a:accent3>
      <a:accent4>
        <a:srgbClr val="EA8831"/>
      </a:accent4>
      <a:accent5>
        <a:srgbClr val="4D6F84"/>
      </a:accent5>
      <a:accent6>
        <a:srgbClr val="2FAFCE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2014-11-12T21:47:38Z</dcterms:created>
  <dc:creator>CSO Meg</dc:creator>
</cp:coreProperties>
</file>